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70" r:id="rId2"/>
    <p:sldId id="337" r:id="rId3"/>
    <p:sldId id="352" r:id="rId4"/>
    <p:sldId id="338" r:id="rId5"/>
    <p:sldId id="339" r:id="rId6"/>
    <p:sldId id="340" r:id="rId7"/>
    <p:sldId id="341" r:id="rId8"/>
    <p:sldId id="342" r:id="rId9"/>
    <p:sldId id="343" r:id="rId10"/>
    <p:sldId id="344" r:id="rId11"/>
    <p:sldId id="345" r:id="rId12"/>
    <p:sldId id="346" r:id="rId13"/>
    <p:sldId id="347" r:id="rId14"/>
    <p:sldId id="349" r:id="rId15"/>
    <p:sldId id="351" r:id="rId16"/>
    <p:sldId id="350" r:id="rId17"/>
    <p:sldId id="348" r:id="rId18"/>
    <p:sldId id="353" r:id="rId19"/>
    <p:sldId id="354" r:id="rId20"/>
    <p:sldId id="361" r:id="rId21"/>
    <p:sldId id="362" r:id="rId22"/>
    <p:sldId id="357" r:id="rId23"/>
    <p:sldId id="355" r:id="rId24"/>
    <p:sldId id="358" r:id="rId25"/>
    <p:sldId id="356" r:id="rId26"/>
    <p:sldId id="360" r:id="rId27"/>
    <p:sldId id="363" r:id="rId28"/>
    <p:sldId id="366" r:id="rId29"/>
    <p:sldId id="368" r:id="rId30"/>
    <p:sldId id="367" r:id="rId31"/>
    <p:sldId id="369" r:id="rId32"/>
    <p:sldId id="370" r:id="rId33"/>
    <p:sldId id="371" r:id="rId34"/>
    <p:sldId id="372" r:id="rId35"/>
    <p:sldId id="373" r:id="rId36"/>
    <p:sldId id="374" r:id="rId37"/>
    <p:sldId id="375" r:id="rId38"/>
    <p:sldId id="365" r:id="rId39"/>
    <p:sldId id="364" r:id="rId40"/>
    <p:sldId id="376" r:id="rId41"/>
    <p:sldId id="377" r:id="rId42"/>
    <p:sldId id="378" r:id="rId43"/>
    <p:sldId id="379" r:id="rId44"/>
    <p:sldId id="381" r:id="rId45"/>
    <p:sldId id="3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45"/>
    <p:restoredTop sz="82344"/>
  </p:normalViewPr>
  <p:slideViewPr>
    <p:cSldViewPr snapToGrid="0">
      <p:cViewPr varScale="1">
        <p:scale>
          <a:sx n="82" d="100"/>
          <a:sy n="82" d="100"/>
        </p:scale>
        <p:origin x="168" y="2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28:22.889"/>
    </inkml:context>
    <inkml:brush xml:id="br0">
      <inkml:brushProperty name="width" value="0.2" units="cm"/>
      <inkml:brushProperty name="height" value="0.2" units="cm"/>
      <inkml:brushProperty name="color" value="#E71224"/>
    </inkml:brush>
  </inkml:definitions>
  <inkml:trace contextRef="#ctx0" brushRef="#br0">1 0 24575,'21'34'0,"0"-2"-1639,16 35 1,5 8-1639,6 7 2184,-16-26 1,3 8 0,-3-9 984,20 24 108,0 6 1413,0-6-1413,-27-37 0,1 2 0,7 8 0,1 0 0,-5 0 0,0 1 0,6 6 0,-1 2-487,-4-3 1,-1 1 486,6 7 0,1 1 0,1-5 0,-1 1 0,2 9 0,0 3 0,4 0 0,0 1 0,-4 5 0,1 1 1638,4 1 0,2 0-1542,-2 0 1,2-2-97,-2-9 0,0-2-12,-4 4 0,-2-1 12,-1-4 0,0-1 0,2 7 0,-2 0 0,-3 0 0,0-2 0,3-4 0,0-2 0,-6-1 0,0-2-89,0-5 1,-2-1 88,-3-6 0,-2-1 0,-1-2 0,1 2 0,8 18 0,-1 0 0,-10-19 0,1 0 0,9 19 0,0 0 0,5 18 0,-9-1 0,4-13 0,-4 11 0,6-11 0,3 14 0,-8-1 0,5 1 0,-13-1 0,14 1 0,-15-14 0,1-12 0,2 0 0,6 22 0,-10-21 0,1 1 0,14 24 0,-5-1 0,8 1 0,-1 0 965,1-1-965,-1 1 0,1-1 0,7 1 0,2 0-3277,-2-14 2902,-1 10 1146,-12-23-771,5 23 0,-5-23 0,2 10 0,-2-13 0,-1 0 0,0-1 0,0 1 0,1-1 0,-1 1 0,5 26 566,-4-19-566,-2 19 252,-9-40-252,-7-3 3276,-3-20-38,-4-4-2581,-1-7-657,-3-3 158,0 0-158,-3 0 0,0-2 0,-3 1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28:24.306"/>
    </inkml:context>
    <inkml:brush xml:id="br0">
      <inkml:brushProperty name="width" value="0.2" units="cm"/>
      <inkml:brushProperty name="height" value="0.2" units="cm"/>
      <inkml:brushProperty name="color" value="#E71224"/>
    </inkml:brush>
  </inkml:definitions>
  <inkml:trace contextRef="#ctx0" brushRef="#br0">1 7733 24575,'16'-43'0,"-2"11"0,21-34 0,6-11 0,-21 25 0,1-2-562,8-7 1,5-6-1,-2-2 562,-4-6 0,-1-2 0,0 4-1470,8-10 0,0 0 1470,-4 5 0,2-5 0,-3 5 0,3-4 0,-2 1 0,-8 19 0,-1-2 0,1 0 0,10-26 0,0 1 0,-11 25 0,0 1 0,1 0 0,14-24 0,2-3 0,-8 12 0,2-5 0,0 3 0,-2 11 0,0 1 0,1-1 0,4-17 0,1-2 0,-2 3 0,-7 19 0,-2 3 0,0-1 0,0 0 0,0 1 0,0 1 0,7-21 0,-2 2 0,-3 1 0,-1 1 0,3 5 0,0 1 0,-2-7 0,-1 0 0,4 5 0,1 0 0,1-5 0,-1 1 0,-6 4 0,1 3 0,3 5 0,-2 1 470,-7 2 0,1-2-470,14-24 0,3-2 0,-11 19 0,0 0-722,7-19 1,0-1 721,-9 20 0,-2 3 0,-4 10 0,-1 0-140,2-5 0,-2 0 140,-3 0 0,-1 0 0,4-1 0,0-1 0,-2-6 0,-1-1 0,0 7 0,0 1 0,-1 1 0,-1 0 0,0 7 0,0 0 0,1-1 0,0 1 0,-1 6 0,1 1 0,3 0 0,-1 2 0,10-38 1978,-2 14-1978,-2 3 0,1 0 0,-8 9 0,9-22 0,-5 23 39,-3-10-39,5 0 0,2-3 0,-5-14 0,-1 30 0,2 2 0,5-25 0,4-15 1605,-10 51-1605,-9 11 1184,-3 14-1184,-1 7 518,-3 2-518,3 1 21,-6 3 0,3 3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30:30.347"/>
    </inkml:context>
    <inkml:brush xml:id="br0">
      <inkml:brushProperty name="width" value="0.2" units="cm"/>
      <inkml:brushProperty name="height" value="0.2" units="cm"/>
      <inkml:brushProperty name="color" value="#E71224"/>
    </inkml:brush>
  </inkml:definitions>
  <inkml:trace contextRef="#ctx0" brushRef="#br0">1 1 24575,'16'0'0,"-2"0"0,-8 3 0,44 19 0,32 15 0,-5-1 0,-12-4 0,3 2-820,1-3 1,12 3 0,0 2 0,-8-3 342,13 11 0,-6-3 477,7-1 0,0-1-483,-27-10 1,-1 1-1,2 0 483,3 4 0,1 0 0,2 0 0,10 2 0,2 0 0,1 1 0,-3 2 0,0 2 0,1-1 0,6 1 0,2 0 0,-1-1 0,-9-4 0,-2-1 0,2 2 0,3 2 0,1 0 0,-1 0 0,-8-3 0,0-1 0,0 1 0,3 3 0,1 1 0,1 0-943,4 4 1,0 0 0,-1 0 942,-6-4 0,0 0 0,0 1 0,7 3 0,0 0 0,-1-1 0,-12-4 0,-1 0 0,0 0-626,4 0 0,1 0 0,-2 0 626,-6-1 0,-2 1 0,1-1 0,3 1 0,1-1 0,0 1 0,-1 3 0,0 1 0,1-1 0,0-2 0,0-1 0,2 1 0,2 3 0,1 0 0,0 0 0,-4-4 0,0-1 0,-1 1 0,-1 0 0,1-1 0,-1 1 0,1 0 0,-1 0 0,0-1 0,-4-3 0,0-1 0,1 0 0,11 5 0,2 0 0,-2-1 0,-10-3 0,-2-1 0,2 1 0,11 4 0,1 1 0,-1 0 0,-12-5 0,-2 0 0,1-2 0,3-1 0,1-2 0,-1-1 0,24 11 0,0-4 0,0-3 0,0 0 0,-25-7 0,1 0 0,-1 0 0,27 8 0,0 1 0,-27-10 0,1 2 0,-2-2 372,21 8 1,-3-1-373,1 0 0,-2 0 0,-6-1 0,0 1 0,7 0 0,0 0 0,1 0 0,1 0 0,6 1 0,1 0 0,-7 0 0,-1-1 0,-1 0 0,-1 0 0,-5-1 0,-1 1 0,0-1 0,0 1 0,-6-2 0,-1 0 0,6 2 0,-1-2 436,-10-4 0,-2-1-436,0 3 0,-1-1 0,28 8 0,-16 4 2766,-13-17-2766,-21-5 2693,-6-7-2693,-24-4 0,-6-3 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30:31.795"/>
    </inkml:context>
    <inkml:brush xml:id="br0">
      <inkml:brushProperty name="width" value="0.2" units="cm"/>
      <inkml:brushProperty name="height" value="0.2" units="cm"/>
      <inkml:brushProperty name="color" value="#E71224"/>
    </inkml:brush>
  </inkml:definitions>
  <inkml:trace contextRef="#ctx0" brushRef="#br0">0 4802 24575,'29'-15'0,"51"-29"0,0 2-1639,1-4 1,9-3 1107,-7 4 1,4-2-231,-15 9 1,4-3 0,1 1 760,3-1 0,0 1 0,2 0-438,3-1 0,2 1 0,-1-1 438,-18 8 0,-1-1 0,1 0 0,1 0 0,1 0 0,1 0 0,1-1 0,-1 0 0,4-2 0,0-1 0,1 1 0,-1-1 0,0 1 0,-2 0 0,3 0 0,4-3 0,5-2 0,6-2 0,2-2 0,-1 2 0,-5 2-820,-1 1 1,-4 4 0,-1-1 0,4-2 783,-2-1 0,3-3 0,2-1 0,-3 1 0,-5 4 36,-6 4 0,-3 2 0,-2 0 0,1 0 0,4-3 0,1 0 0,-1-1 0,1 0-334,-2 1 0,-1-1 0,1 1 0,0-1 334,2 1 0,1-1 0,-1 0 0,0 1 0,-6 2 0,-1 1 0,0 0 0,-2 0-66,16-10 1,-1 0 0,-2 0 65,-3 4 0,-1 0 0,0 1 0,-5 1 0,-1-1 0,4-2 0,1-2 0,5-4 0,0 0 0,-4 2 0,5 0 0,-3 3 0,2-4-68,-3-1 1,3-3 0,0 0 0,-5 5 67,-1 3 0,-3 3 0,-1-1 0,-2-2 0,-1-1 0,1 1 559,-2 3 1,1 0 0,-1 1-560,1-1 0,-1 0 0,0 1 0,-3 3 0,-2 0 0,2 1 0,2 0 0,1 0 0,-2 1 0,26-12 0,-1 2 0,-5-2 0,0 1 0,-1 5 0,-3 1 0,-10 2 0,-2 0 952,6 5 0,-2 0-952,-9-4 0,-1 0 0,-1 6 0,-2-2 1071,2-13 1,-5 2-1072,1 3 3276,-2-7-3239,-45 37 0,-6 6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31:17.429"/>
    </inkml:context>
    <inkml:brush xml:id="br0">
      <inkml:brushProperty name="width" value="0.2" units="cm"/>
      <inkml:brushProperty name="height" value="0.2" units="cm"/>
      <inkml:brushProperty name="color" value="#E71224"/>
    </inkml:brush>
  </inkml:definitions>
  <inkml:trace contextRef="#ctx0" brushRef="#br0">1 1 24575,'18'12'0,"2"7"0,30 44 0,14 24 0,-21-27 0,1 6 0,3 3 0,3 3-656,1 0 1,4 5-1,1 1 1,0 2 0,0-1-1,-1 1 1,0 2-1,-1 0 1,0-2 0,-1-2-165,6 5 1,-1-1 0,-1-4 0,-3-2 267,6 9 1,-4-4 0,0-3 551,-4-9 0,0-2 0,-2-1 154,-2-6 0,-2-2 0,0 0-154,-3-1 0,-1 0 0,0-1 0,4 2 0,0 0 0,-1-1 0,12 22 0,-1 0 0,-14-23 0,0 2 0,-1-2 0,14 21 0,0 0 0,0 0 0,0 0 0,0 0 0,0 1 0,-17-23 0,-1 1 0,0 0 0,1 0 0,0 1 0,-1 0 0,-2 3 0,-1 1 0,0-1 0,16 25 0,0-1-435,-6-7 1,-2-2 434,-5-7 0,0-2 0,-1-5 0,-2-2 1638,-5 0 0,0-1-1554,0 0 0,0 0-84,0 1 0,0-1 0,-2-7 0,2 1 0,10 15 0,0-3 0,8 17 1441,-17-36 0,-3-3-1441,-8-2 2510,-8-20-2510,-6-4 1765,-5-10-1765,-4-3 322,-5-6 1,5 3 0,-1-3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7T14:31:22.427"/>
    </inkml:context>
    <inkml:brush xml:id="br0">
      <inkml:brushProperty name="width" value="0.2" units="cm"/>
      <inkml:brushProperty name="height" value="0.2" units="cm"/>
      <inkml:brushProperty name="color" value="#E71224"/>
    </inkml:brush>
  </inkml:definitions>
  <inkml:trace contextRef="#ctx0" brushRef="#br0">3097 0 24575,'-13'16'0,"-19"28"0,-15 21 0,3-4 0,4-5 0,-4 3-820,1-3 1,-7 9 0,-1 2 0,6-6 816,4-3 0,4-3 1,-1 0-664,-7 6 1,-1 1 0,0 1 665,2 6 0,1 2 0,-1 2-908,-7 6 0,-2 3 1,0 1 907,10-16 0,0 1 0,-1 1 0,-1 0-820,-2 4 1,-1 0 0,0 0 0,0 1 815,1 1 1,-1 1 0,1 0-1,-2 0 4,-1 0 0,0 0 0,-1 0 0,2 0 0,3-3 0,2 0 0,0 0 0,-1-2 0,-1-1 0,-1-1 0,0 0 0,1-1-334,2-2 1,0 0-1,1-2 1,0 0 333,-15 15 0,1-1 0,0-1-114,4-3 1,0-1 0,1-3 113,5-10 0,1-2 0,1-2 714,-17 23 1,3-4-715,11-18 0,3-2 1521,4 0 1,4-4-1522,-11 13 819,18-10 0,21-40 0,5-2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6646-D1F8-AB42-8D62-1B340280A8FD}" type="datetimeFigureOut">
              <a:rPr lang="en-US" smtClean="0"/>
              <a:t>6/7/24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570AA-56A7-9C41-A123-AA2EDF5A67D8}" type="slidenum">
              <a:rPr lang="en-US" smtClean="0"/>
              <a:t>‹#›</a:t>
            </a:fld>
            <a:endParaRPr lang="en-US"/>
          </a:p>
        </p:txBody>
      </p:sp>
    </p:spTree>
    <p:extLst>
      <p:ext uri="{BB962C8B-B14F-4D97-AF65-F5344CB8AC3E}">
        <p14:creationId xmlns:p14="http://schemas.microsoft.com/office/powerpoint/2010/main" val="2288080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9563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22</a:t>
            </a:fld>
            <a:endParaRPr lang="en-US"/>
          </a:p>
        </p:txBody>
      </p:sp>
    </p:spTree>
    <p:extLst>
      <p:ext uri="{BB962C8B-B14F-4D97-AF65-F5344CB8AC3E}">
        <p14:creationId xmlns:p14="http://schemas.microsoft.com/office/powerpoint/2010/main" val="102645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this structure, because it is going to come up again and again.</a:t>
            </a:r>
          </a:p>
        </p:txBody>
      </p:sp>
      <p:sp>
        <p:nvSpPr>
          <p:cNvPr id="4" name="Slide Number Placeholder 3"/>
          <p:cNvSpPr>
            <a:spLocks noGrp="1"/>
          </p:cNvSpPr>
          <p:nvPr>
            <p:ph type="sldNum" sz="quarter" idx="5"/>
          </p:nvPr>
        </p:nvSpPr>
        <p:spPr/>
        <p:txBody>
          <a:bodyPr/>
          <a:lstStyle/>
          <a:p>
            <a:fld id="{E09570AA-56A7-9C41-A123-AA2EDF5A67D8}" type="slidenum">
              <a:rPr lang="en-US" smtClean="0"/>
              <a:t>23</a:t>
            </a:fld>
            <a:endParaRPr lang="en-US"/>
          </a:p>
        </p:txBody>
      </p:sp>
    </p:spTree>
    <p:extLst>
      <p:ext uri="{BB962C8B-B14F-4D97-AF65-F5344CB8AC3E}">
        <p14:creationId xmlns:p14="http://schemas.microsoft.com/office/powerpoint/2010/main" val="2992526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27</a:t>
            </a:fld>
            <a:endParaRPr lang="en-US"/>
          </a:p>
        </p:txBody>
      </p:sp>
    </p:spTree>
    <p:extLst>
      <p:ext uri="{BB962C8B-B14F-4D97-AF65-F5344CB8AC3E}">
        <p14:creationId xmlns:p14="http://schemas.microsoft.com/office/powerpoint/2010/main" val="315724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29</a:t>
            </a:fld>
            <a:endParaRPr lang="en-US"/>
          </a:p>
        </p:txBody>
      </p:sp>
    </p:spTree>
    <p:extLst>
      <p:ext uri="{BB962C8B-B14F-4D97-AF65-F5344CB8AC3E}">
        <p14:creationId xmlns:p14="http://schemas.microsoft.com/office/powerpoint/2010/main" val="358214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essentially made of the same components as the Autoencoder, and we follow a similar idea of making our images smaller and smaller and then expanding them again. However, there are some key differences here.</a:t>
            </a:r>
          </a:p>
          <a:p>
            <a:endParaRPr lang="en-US" dirty="0"/>
          </a:p>
          <a:p>
            <a:r>
              <a:rPr lang="en-US" dirty="0"/>
              <a:t>The first is the use of convolution.</a:t>
            </a:r>
          </a:p>
        </p:txBody>
      </p:sp>
      <p:sp>
        <p:nvSpPr>
          <p:cNvPr id="4" name="Slide Number Placeholder 3"/>
          <p:cNvSpPr>
            <a:spLocks noGrp="1"/>
          </p:cNvSpPr>
          <p:nvPr>
            <p:ph type="sldNum" sz="quarter" idx="5"/>
          </p:nvPr>
        </p:nvSpPr>
        <p:spPr/>
        <p:txBody>
          <a:bodyPr/>
          <a:lstStyle/>
          <a:p>
            <a:fld id="{E09570AA-56A7-9C41-A123-AA2EDF5A67D8}" type="slidenum">
              <a:rPr lang="en-US" smtClean="0"/>
              <a:t>30</a:t>
            </a:fld>
            <a:endParaRPr lang="en-US"/>
          </a:p>
        </p:txBody>
      </p:sp>
    </p:spTree>
    <p:extLst>
      <p:ext uri="{BB962C8B-B14F-4D97-AF65-F5344CB8AC3E}">
        <p14:creationId xmlns:p14="http://schemas.microsoft.com/office/powerpoint/2010/main" val="698043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Yann </a:t>
            </a:r>
            <a:r>
              <a:rPr lang="en-US" dirty="0" err="1"/>
              <a:t>LeCun</a:t>
            </a:r>
            <a:r>
              <a:rPr lang="en-US" dirty="0"/>
              <a:t> went on to win the Turing Award in 2018, and is the current Chief AI Scientist at Meta</a:t>
            </a:r>
          </a:p>
          <a:p>
            <a:r>
              <a:rPr lang="en-US" dirty="0" err="1"/>
              <a:t>Yoshua</a:t>
            </a:r>
            <a:r>
              <a:rPr lang="en-US" dirty="0"/>
              <a:t> </a:t>
            </a:r>
            <a:r>
              <a:rPr lang="en-US" dirty="0" err="1"/>
              <a:t>Bengio</a:t>
            </a:r>
            <a:r>
              <a:rPr lang="en-US" dirty="0"/>
              <a:t> also one a </a:t>
            </a:r>
            <a:r>
              <a:rPr lang="en-US" dirty="0" err="1"/>
              <a:t>turing</a:t>
            </a:r>
            <a:r>
              <a:rPr lang="en-US" dirty="0"/>
              <a:t> award in 2018, and has the highest h-index of any computer scientist</a:t>
            </a:r>
          </a:p>
          <a:p>
            <a:endParaRPr lang="en-US" dirty="0"/>
          </a:p>
          <a:p>
            <a:r>
              <a:rPr lang="en-US" dirty="0"/>
              <a:t>The ImageNet paper authors immediately formed a company which was bought out by Google for the nice sum of $44m</a:t>
            </a:r>
          </a:p>
          <a:p>
            <a:r>
              <a:rPr lang="en-US" dirty="0"/>
              <a:t>Ilya </a:t>
            </a:r>
            <a:r>
              <a:rPr lang="en-US" dirty="0" err="1"/>
              <a:t>Sutskever</a:t>
            </a:r>
            <a:r>
              <a:rPr lang="en-US" dirty="0"/>
              <a:t> went on to be a co-author on the AlphaGo paper, and was a cofounder of </a:t>
            </a:r>
            <a:r>
              <a:rPr lang="en-US" dirty="0" err="1"/>
              <a:t>OpenAI</a:t>
            </a:r>
            <a:endParaRPr lang="en-US" dirty="0"/>
          </a:p>
          <a:p>
            <a:r>
              <a:rPr lang="en-US" dirty="0"/>
              <a:t>Hinton also received the Turing award in 2018 and worked for Google Brain for over 10 years.</a:t>
            </a:r>
          </a:p>
        </p:txBody>
      </p:sp>
      <p:sp>
        <p:nvSpPr>
          <p:cNvPr id="4" name="Slide Number Placeholder 3"/>
          <p:cNvSpPr>
            <a:spLocks noGrp="1"/>
          </p:cNvSpPr>
          <p:nvPr>
            <p:ph type="sldNum" sz="quarter" idx="5"/>
          </p:nvPr>
        </p:nvSpPr>
        <p:spPr/>
        <p:txBody>
          <a:bodyPr/>
          <a:lstStyle/>
          <a:p>
            <a:fld id="{E09570AA-56A7-9C41-A123-AA2EDF5A67D8}" type="slidenum">
              <a:rPr lang="en-US" smtClean="0"/>
              <a:t>32</a:t>
            </a:fld>
            <a:endParaRPr lang="en-US"/>
          </a:p>
        </p:txBody>
      </p:sp>
    </p:spTree>
    <p:extLst>
      <p:ext uri="{BB962C8B-B14F-4D97-AF65-F5344CB8AC3E}">
        <p14:creationId xmlns:p14="http://schemas.microsoft.com/office/powerpoint/2010/main" val="1718542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Resnet paper is the most highly cited paper on Google Scholar.</a:t>
            </a:r>
          </a:p>
          <a:p>
            <a:endParaRPr lang="en-US" dirty="0"/>
          </a:p>
          <a:p>
            <a:r>
              <a:rPr lang="en-US" dirty="0"/>
              <a:t>Deeper networks leads to a higher training error, but it is not due to overfitting. The argument for this is that:</a:t>
            </a:r>
          </a:p>
          <a:p>
            <a:endParaRPr lang="en-US" dirty="0"/>
          </a:p>
          <a:p>
            <a:r>
              <a:rPr lang="en-US" dirty="0"/>
              <a:t>Suppose I start with a shallow neural network.</a:t>
            </a:r>
          </a:p>
          <a:p>
            <a:r>
              <a:rPr lang="en-US" dirty="0"/>
              <a:t>In principle I should be able to just take my neural network, and add a bunch of layers afterwards that just learn the identity function. So it must be related to how the network weights are being optimized.</a:t>
            </a:r>
          </a:p>
        </p:txBody>
      </p:sp>
      <p:sp>
        <p:nvSpPr>
          <p:cNvPr id="4" name="Slide Number Placeholder 3"/>
          <p:cNvSpPr>
            <a:spLocks noGrp="1"/>
          </p:cNvSpPr>
          <p:nvPr>
            <p:ph type="sldNum" sz="quarter" idx="5"/>
          </p:nvPr>
        </p:nvSpPr>
        <p:spPr/>
        <p:txBody>
          <a:bodyPr/>
          <a:lstStyle/>
          <a:p>
            <a:fld id="{E09570AA-56A7-9C41-A123-AA2EDF5A67D8}" type="slidenum">
              <a:rPr lang="en-US" smtClean="0"/>
              <a:t>33</a:t>
            </a:fld>
            <a:endParaRPr lang="en-US"/>
          </a:p>
        </p:txBody>
      </p:sp>
    </p:spTree>
    <p:extLst>
      <p:ext uri="{BB962C8B-B14F-4D97-AF65-F5344CB8AC3E}">
        <p14:creationId xmlns:p14="http://schemas.microsoft.com/office/powerpoint/2010/main" val="361288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34</a:t>
            </a:fld>
            <a:endParaRPr lang="en-US"/>
          </a:p>
        </p:txBody>
      </p:sp>
    </p:spTree>
    <p:extLst>
      <p:ext uri="{BB962C8B-B14F-4D97-AF65-F5344CB8AC3E}">
        <p14:creationId xmlns:p14="http://schemas.microsoft.com/office/powerpoint/2010/main" val="133800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35</a:t>
            </a:fld>
            <a:endParaRPr lang="en-US"/>
          </a:p>
        </p:txBody>
      </p:sp>
    </p:spTree>
    <p:extLst>
      <p:ext uri="{BB962C8B-B14F-4D97-AF65-F5344CB8AC3E}">
        <p14:creationId xmlns:p14="http://schemas.microsoft.com/office/powerpoint/2010/main" val="3587150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36</a:t>
            </a:fld>
            <a:endParaRPr lang="en-US"/>
          </a:p>
        </p:txBody>
      </p:sp>
    </p:spTree>
    <p:extLst>
      <p:ext uri="{BB962C8B-B14F-4D97-AF65-F5344CB8AC3E}">
        <p14:creationId xmlns:p14="http://schemas.microsoft.com/office/powerpoint/2010/main" val="131993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3</a:t>
            </a:fld>
            <a:endParaRPr lang="en-US"/>
          </a:p>
        </p:txBody>
      </p:sp>
    </p:spTree>
    <p:extLst>
      <p:ext uri="{BB962C8B-B14F-4D97-AF65-F5344CB8AC3E}">
        <p14:creationId xmlns:p14="http://schemas.microsoft.com/office/powerpoint/2010/main" val="700854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37</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38</a:t>
            </a:fld>
            <a:endParaRPr lang="en-US"/>
          </a:p>
        </p:txBody>
      </p:sp>
    </p:spTree>
    <p:extLst>
      <p:ext uri="{BB962C8B-B14F-4D97-AF65-F5344CB8AC3E}">
        <p14:creationId xmlns:p14="http://schemas.microsoft.com/office/powerpoint/2010/main" val="151063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covered these items, so now let’s think about the process itself, and how all of these are combined:</a:t>
            </a:r>
          </a:p>
          <a:p>
            <a:endParaRPr lang="en-US" dirty="0"/>
          </a:p>
          <a:p>
            <a:r>
              <a:rPr lang="en-US" dirty="0"/>
              <a:t>First, we scrape</a:t>
            </a:r>
          </a:p>
          <a:p>
            <a:endParaRPr lang="en-US" dirty="0"/>
          </a:p>
          <a:p>
            <a:r>
              <a:rPr lang="en-US" dirty="0"/>
              <a:t>First, an image is fed into an encoder to produce a latent representation.</a:t>
            </a:r>
          </a:p>
          <a:p>
            <a:r>
              <a:rPr lang="en-US" dirty="0"/>
              <a:t>The prompt is then fed into CLIP. The CLIP embedding is concatenated</a:t>
            </a:r>
          </a:p>
        </p:txBody>
      </p:sp>
      <p:sp>
        <p:nvSpPr>
          <p:cNvPr id="4" name="Slide Number Placeholder 3"/>
          <p:cNvSpPr>
            <a:spLocks noGrp="1"/>
          </p:cNvSpPr>
          <p:nvPr>
            <p:ph type="sldNum" sz="quarter" idx="5"/>
          </p:nvPr>
        </p:nvSpPr>
        <p:spPr/>
        <p:txBody>
          <a:bodyPr/>
          <a:lstStyle/>
          <a:p>
            <a:fld id="{E09570AA-56A7-9C41-A123-AA2EDF5A67D8}" type="slidenum">
              <a:rPr lang="en-US" smtClean="0"/>
              <a:t>39</a:t>
            </a:fld>
            <a:endParaRPr lang="en-US"/>
          </a:p>
        </p:txBody>
      </p:sp>
    </p:spTree>
    <p:extLst>
      <p:ext uri="{BB962C8B-B14F-4D97-AF65-F5344CB8AC3E}">
        <p14:creationId xmlns:p14="http://schemas.microsoft.com/office/powerpoint/2010/main" val="1926696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return to this.</a:t>
            </a:r>
          </a:p>
        </p:txBody>
      </p:sp>
      <p:sp>
        <p:nvSpPr>
          <p:cNvPr id="4" name="Slide Number Placeholder 3"/>
          <p:cNvSpPr>
            <a:spLocks noGrp="1"/>
          </p:cNvSpPr>
          <p:nvPr>
            <p:ph type="sldNum" sz="quarter" idx="5"/>
          </p:nvPr>
        </p:nvSpPr>
        <p:spPr/>
        <p:txBody>
          <a:bodyPr/>
          <a:lstStyle/>
          <a:p>
            <a:fld id="{E09570AA-56A7-9C41-A123-AA2EDF5A67D8}" type="slidenum">
              <a:rPr lang="en-US" smtClean="0"/>
              <a:t>40</a:t>
            </a:fld>
            <a:endParaRPr lang="en-US"/>
          </a:p>
        </p:txBody>
      </p:sp>
    </p:spTree>
    <p:extLst>
      <p:ext uri="{BB962C8B-B14F-4D97-AF65-F5344CB8AC3E}">
        <p14:creationId xmlns:p14="http://schemas.microsoft.com/office/powerpoint/2010/main" val="3046447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In the forward process, noise is gradually added to an image until it becomes blurry, effectively simulating the process of milk diffusing through the coffee.</a:t>
            </a:r>
          </a:p>
          <a:p>
            <a:endParaRPr lang="en-US" dirty="0">
              <a:latin typeface="Calibri"/>
              <a:ea typeface="Calibri"/>
              <a:cs typeface="Calibri"/>
            </a:endParaRPr>
          </a:p>
          <a:p>
            <a:r>
              <a:rPr lang="en-US" dirty="0">
                <a:latin typeface="Calibri"/>
                <a:ea typeface="Calibri"/>
                <a:cs typeface="Calibri"/>
              </a:rPr>
              <a:t>In the reverse process, we train a model to DENOISE the image gradually until we get back to a complicated distribution.</a:t>
            </a:r>
          </a:p>
          <a:p>
            <a:endParaRPr lang="en-US" dirty="0">
              <a:latin typeface="Calibri"/>
              <a:ea typeface="Calibri"/>
              <a:cs typeface="Calibri"/>
            </a:endParaRPr>
          </a:p>
          <a:p>
            <a:r>
              <a:rPr lang="en-US" dirty="0">
                <a:latin typeface="Calibri"/>
                <a:ea typeface="Calibri"/>
                <a:cs typeface="Calibri"/>
              </a:rPr>
              <a:t>The key trick is learning this backward process</a:t>
            </a:r>
          </a:p>
        </p:txBody>
      </p:sp>
      <p:sp>
        <p:nvSpPr>
          <p:cNvPr id="4" name="Slide Number Placeholder 3"/>
          <p:cNvSpPr>
            <a:spLocks noGrp="1"/>
          </p:cNvSpPr>
          <p:nvPr>
            <p:ph type="sldNum" sz="quarter" idx="5"/>
          </p:nvPr>
        </p:nvSpPr>
        <p:spPr/>
        <p:txBody>
          <a:bodyPr/>
          <a:lstStyle/>
          <a:p>
            <a:fld id="{E09570AA-56A7-9C41-A123-AA2EDF5A67D8}" type="slidenum">
              <a:rPr lang="en-US" smtClean="0"/>
              <a:t>41</a:t>
            </a:fld>
            <a:endParaRPr lang="en-US"/>
          </a:p>
        </p:txBody>
      </p:sp>
    </p:spTree>
    <p:extLst>
      <p:ext uri="{BB962C8B-B14F-4D97-AF65-F5344CB8AC3E}">
        <p14:creationId xmlns:p14="http://schemas.microsoft.com/office/powerpoint/2010/main" val="1157063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return to this.</a:t>
            </a:r>
          </a:p>
        </p:txBody>
      </p:sp>
      <p:sp>
        <p:nvSpPr>
          <p:cNvPr id="4" name="Slide Number Placeholder 3"/>
          <p:cNvSpPr>
            <a:spLocks noGrp="1"/>
          </p:cNvSpPr>
          <p:nvPr>
            <p:ph type="sldNum" sz="quarter" idx="5"/>
          </p:nvPr>
        </p:nvSpPr>
        <p:spPr/>
        <p:txBody>
          <a:bodyPr/>
          <a:lstStyle/>
          <a:p>
            <a:fld id="{E09570AA-56A7-9C41-A123-AA2EDF5A67D8}" type="slidenum">
              <a:rPr lang="en-US" smtClean="0"/>
              <a:t>44</a:t>
            </a:fld>
            <a:endParaRPr lang="en-US"/>
          </a:p>
        </p:txBody>
      </p:sp>
    </p:spTree>
    <p:extLst>
      <p:ext uri="{BB962C8B-B14F-4D97-AF65-F5344CB8AC3E}">
        <p14:creationId xmlns:p14="http://schemas.microsoft.com/office/powerpoint/2010/main" val="331199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7</a:t>
            </a:fld>
            <a:endParaRPr lang="en-US"/>
          </a:p>
        </p:txBody>
      </p:sp>
    </p:spTree>
    <p:extLst>
      <p:ext uri="{BB962C8B-B14F-4D97-AF65-F5344CB8AC3E}">
        <p14:creationId xmlns:p14="http://schemas.microsoft.com/office/powerpoint/2010/main" val="4108141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that your distribution is a mixture of gaussians</a:t>
            </a:r>
          </a:p>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10</a:t>
            </a:fld>
            <a:endParaRPr lang="en-US"/>
          </a:p>
        </p:txBody>
      </p:sp>
    </p:spTree>
    <p:extLst>
      <p:ext uri="{BB962C8B-B14F-4D97-AF65-F5344CB8AC3E}">
        <p14:creationId xmlns:p14="http://schemas.microsoft.com/office/powerpoint/2010/main" val="367795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11</a:t>
            </a:fld>
            <a:endParaRPr lang="en-US"/>
          </a:p>
        </p:txBody>
      </p:sp>
    </p:spTree>
    <p:extLst>
      <p:ext uri="{BB962C8B-B14F-4D97-AF65-F5344CB8AC3E}">
        <p14:creationId xmlns:p14="http://schemas.microsoft.com/office/powerpoint/2010/main" val="277779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happens when you mix milk with coffee…</a:t>
            </a:r>
          </a:p>
          <a:p>
            <a:endParaRPr lang="en-US" dirty="0"/>
          </a:p>
          <a:p>
            <a:r>
              <a:rPr lang="en-US" dirty="0"/>
              <a:t>In the first instance, you drop some milk into the coffee, and it is all concentrated in one location, and the pattern it makes is very complicated. There are only very limited numbers of ways that the cup of coffee can make this pattern.</a:t>
            </a:r>
          </a:p>
          <a:p>
            <a:endParaRPr lang="en-US" dirty="0"/>
          </a:p>
          <a:p>
            <a:r>
              <a:rPr lang="en-US" dirty="0"/>
              <a:t>Conversely, when you let the coffee sit for a while, the milk will disperse evenly throughout the coffee, and what you are left with is a uniform distribution of milk (and probably a cold cup of coffee).</a:t>
            </a:r>
          </a:p>
          <a:p>
            <a:endParaRPr lang="en-US" dirty="0"/>
          </a:p>
          <a:p>
            <a:r>
              <a:rPr lang="en-US" dirty="0"/>
              <a:t>This process is diffusion.</a:t>
            </a:r>
          </a:p>
        </p:txBody>
      </p:sp>
      <p:sp>
        <p:nvSpPr>
          <p:cNvPr id="4" name="Slide Number Placeholder 3"/>
          <p:cNvSpPr>
            <a:spLocks noGrp="1"/>
          </p:cNvSpPr>
          <p:nvPr>
            <p:ph type="sldNum" sz="quarter" idx="5"/>
          </p:nvPr>
        </p:nvSpPr>
        <p:spPr/>
        <p:txBody>
          <a:bodyPr/>
          <a:lstStyle/>
          <a:p>
            <a:fld id="{E09570AA-56A7-9C41-A123-AA2EDF5A67D8}" type="slidenum">
              <a:rPr lang="en-US" smtClean="0"/>
              <a:t>14</a:t>
            </a:fld>
            <a:endParaRPr lang="en-US"/>
          </a:p>
        </p:txBody>
      </p:sp>
    </p:spTree>
    <p:extLst>
      <p:ext uri="{BB962C8B-B14F-4D97-AF65-F5344CB8AC3E}">
        <p14:creationId xmlns:p14="http://schemas.microsoft.com/office/powerpoint/2010/main" val="406830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17</a:t>
            </a:fld>
            <a:endParaRPr lang="en-US"/>
          </a:p>
        </p:txBody>
      </p:sp>
    </p:spTree>
    <p:extLst>
      <p:ext uri="{BB962C8B-B14F-4D97-AF65-F5344CB8AC3E}">
        <p14:creationId xmlns:p14="http://schemas.microsoft.com/office/powerpoint/2010/main" val="413164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18</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session today, I’m hoping that we can get at least a general idea of what these steps mean, without really caring too much about the mathematical detail…I’ll briefly explain the left hand algorithm now. It might not make too much sense immediately, but hopefully, later on, it should.</a:t>
            </a:r>
          </a:p>
          <a:p>
            <a:endParaRPr lang="en-US" dirty="0"/>
          </a:p>
          <a:p>
            <a:pPr marL="228600" indent="-228600">
              <a:buAutoNum type="arabicPeriod"/>
            </a:pPr>
            <a:r>
              <a:rPr lang="en-US" dirty="0"/>
              <a:t>Get a random training sample</a:t>
            </a:r>
          </a:p>
          <a:p>
            <a:pPr marL="228600" indent="-228600">
              <a:buAutoNum type="arabicPeriod"/>
            </a:pPr>
            <a:r>
              <a:rPr lang="en-US" dirty="0"/>
              <a:t>Draw a timestep uniformly at random from [1, T]</a:t>
            </a:r>
          </a:p>
          <a:p>
            <a:pPr marL="228600" indent="-228600">
              <a:buAutoNum type="arabicPeriod"/>
            </a:pPr>
            <a:r>
              <a:rPr lang="en-US" dirty="0"/>
              <a:t>Generate some noise from a normal distribution</a:t>
            </a:r>
          </a:p>
          <a:p>
            <a:pPr marL="228600" indent="-228600">
              <a:buAutoNum type="arabicPeriod"/>
            </a:pPr>
            <a:r>
              <a:rPr lang="en-US" dirty="0"/>
              <a:t>Feed your image plus noise into the model. The model will then try this noise value</a:t>
            </a:r>
          </a:p>
        </p:txBody>
      </p:sp>
      <p:sp>
        <p:nvSpPr>
          <p:cNvPr id="4" name="Slide Number Placeholder 3"/>
          <p:cNvSpPr>
            <a:spLocks noGrp="1"/>
          </p:cNvSpPr>
          <p:nvPr>
            <p:ph type="sldNum" sz="quarter" idx="5"/>
          </p:nvPr>
        </p:nvSpPr>
        <p:spPr/>
        <p:txBody>
          <a:bodyPr/>
          <a:lstStyle/>
          <a:p>
            <a:fld id="{E09570AA-56A7-9C41-A123-AA2EDF5A67D8}" type="slidenum">
              <a:rPr lang="en-US" smtClean="0"/>
              <a:t>19</a:t>
            </a:fld>
            <a:endParaRPr lang="en-US"/>
          </a:p>
        </p:txBody>
      </p:sp>
    </p:spTree>
    <p:extLst>
      <p:ext uri="{BB962C8B-B14F-4D97-AF65-F5344CB8AC3E}">
        <p14:creationId xmlns:p14="http://schemas.microsoft.com/office/powerpoint/2010/main" val="340271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D145-3AEB-AAF9-4105-ABF02DFC06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D226F2F-AC37-2114-22CF-5830024D3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ED95AC-A07D-3951-4BD3-40FAB84EA5EE}"/>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601C8C61-B9DF-4861-1445-90CA15FA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3207B-B813-CE6E-F710-925459EDF8FB}"/>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553816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77C8-C40F-DA68-4B5E-F86B36C527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8453D8-931A-2B26-AA29-D9C7635E35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183226-B9DB-589E-0451-0F7FB4634370}"/>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5438D972-73EF-EDEB-89AC-2F3FCF1C7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4F8F2-B50B-E2DE-E959-C851F97FC68D}"/>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123018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048C-0912-5136-8D75-B82E6003719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EB06C4-A261-3691-6719-6E2D89F2B6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FF57EC-8CA8-03D7-9725-1D929B8FB87E}"/>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6120E1DE-819C-FD06-A399-4B09FC71E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8F70F-25A0-7A0B-666D-2D9DCBA74CF0}"/>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3490473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110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296682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E02E-2959-8718-970D-1C3D9A4F05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7F6A4C-0FD7-16D1-D47A-6A1F029937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D74648-CD20-453D-D165-9B4D1AC4745D}"/>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ED9BFB2B-4318-9DDD-4096-43F0D75F5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DF031-7198-F9DD-4756-6A51075024E3}"/>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424014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5BAB-4A92-AEC5-ED80-0CA0905B3B3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950028-AE5F-7A5E-086C-C13A102594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2B9779-1F96-84F4-5799-B46EE72B80A7}"/>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22C309D2-146F-7EA1-8A26-AD8D1F190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33A5F-B143-5F83-E531-BE1544C4812E}"/>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328812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9E9E-4A8B-F722-44BB-5A689CEB8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314403-6A5B-27D7-AF39-F80C23879E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B8AB1D1-1721-875D-C4E5-9FD2A04540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E42D75-9458-5F8B-C77E-DDB48E928228}"/>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6" name="Footer Placeholder 5">
            <a:extLst>
              <a:ext uri="{FF2B5EF4-FFF2-40B4-BE49-F238E27FC236}">
                <a16:creationId xmlns:a16="http://schemas.microsoft.com/office/drawing/2014/main" id="{9D7E5B47-FCAC-4B5C-9739-6FCE5DC3F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C86C6-9190-9ABD-4602-3ADD4EC96641}"/>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2072506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A9A2-C7C5-77C0-FC2F-21E8D86493A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F508F2-7DEB-377C-B769-02F85267C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741392-6211-E8F9-4074-077E81DE7EF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F56D767-3D6F-B17B-4C67-AC3A6DE8B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9C4CE2A-6A76-D3CA-5328-A4CB5EDCF0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E8DA907-138A-32F5-E055-86B8E3C4475A}"/>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8" name="Footer Placeholder 7">
            <a:extLst>
              <a:ext uri="{FF2B5EF4-FFF2-40B4-BE49-F238E27FC236}">
                <a16:creationId xmlns:a16="http://schemas.microsoft.com/office/drawing/2014/main" id="{531D44D0-0A54-EC45-EEA8-9B76B32CA2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D0AAE-32F0-87FB-69D6-E6DBA993D942}"/>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290937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88D8-453D-062B-DEF2-C465E43E92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9F312E-72AB-E749-ED7F-4629C6007FD8}"/>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4" name="Footer Placeholder 3">
            <a:extLst>
              <a:ext uri="{FF2B5EF4-FFF2-40B4-BE49-F238E27FC236}">
                <a16:creationId xmlns:a16="http://schemas.microsoft.com/office/drawing/2014/main" id="{B85FB3D8-125C-FD51-55E4-8E019002CC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814B54-6B02-6C1B-073B-7B1923046D1F}"/>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48703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210A4-160F-5AE4-14C6-E9A796C4A981}"/>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3" name="Footer Placeholder 2">
            <a:extLst>
              <a:ext uri="{FF2B5EF4-FFF2-40B4-BE49-F238E27FC236}">
                <a16:creationId xmlns:a16="http://schemas.microsoft.com/office/drawing/2014/main" id="{0AB0C995-5712-3935-5BAB-66D1BC3B9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7FF271-103C-268D-E7E8-6F0BA9F108A1}"/>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166411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456E-0C29-FC1B-0C69-741698DE8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9768826-5081-269D-1B22-0DDBDF05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3897BF-1339-F5A3-2C53-2422E6681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4A6835-E310-D9AA-D71A-8DE7FF8256E6}"/>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6" name="Footer Placeholder 5">
            <a:extLst>
              <a:ext uri="{FF2B5EF4-FFF2-40B4-BE49-F238E27FC236}">
                <a16:creationId xmlns:a16="http://schemas.microsoft.com/office/drawing/2014/main" id="{FB82FACA-B24C-94F0-8954-AC9B12E22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4E784-2C32-D284-82BE-A6E75D7EDD97}"/>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12799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598C-C8DA-15EA-BEF5-683BC43989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CC20304-EE2C-05EF-21B4-9AE6D96405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CC4728-B17A-9416-8D20-2DE956334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274DF8-0DA2-2289-863D-2A9CE8E71F05}"/>
              </a:ext>
            </a:extLst>
          </p:cNvPr>
          <p:cNvSpPr>
            <a:spLocks noGrp="1"/>
          </p:cNvSpPr>
          <p:nvPr>
            <p:ph type="dt" sz="half" idx="10"/>
          </p:nvPr>
        </p:nvSpPr>
        <p:spPr/>
        <p:txBody>
          <a:bodyPr/>
          <a:lstStyle/>
          <a:p>
            <a:fld id="{6CED8159-0CDE-BE47-B05B-EC54E462210C}" type="datetimeFigureOut">
              <a:rPr lang="en-US" smtClean="0"/>
              <a:t>6/7/24</a:t>
            </a:fld>
            <a:endParaRPr lang="en-US"/>
          </a:p>
        </p:txBody>
      </p:sp>
      <p:sp>
        <p:nvSpPr>
          <p:cNvPr id="6" name="Footer Placeholder 5">
            <a:extLst>
              <a:ext uri="{FF2B5EF4-FFF2-40B4-BE49-F238E27FC236}">
                <a16:creationId xmlns:a16="http://schemas.microsoft.com/office/drawing/2014/main" id="{DD896931-B2FB-5ED3-FA02-BA87229FB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F3520-15E3-579E-BD87-475EF45C5415}"/>
              </a:ext>
            </a:extLst>
          </p:cNvPr>
          <p:cNvSpPr>
            <a:spLocks noGrp="1"/>
          </p:cNvSpPr>
          <p:nvPr>
            <p:ph type="sldNum" sz="quarter" idx="12"/>
          </p:nvPr>
        </p:nvSpPr>
        <p:spPr/>
        <p:txBody>
          <a:bodyPr/>
          <a:lstStyle/>
          <a:p>
            <a:fld id="{4CEF042E-E9B5-1E49-8A67-3F29D6AF3A84}" type="slidenum">
              <a:rPr lang="en-US" smtClean="0"/>
              <a:t>‹#›</a:t>
            </a:fld>
            <a:endParaRPr lang="en-US"/>
          </a:p>
        </p:txBody>
      </p:sp>
    </p:spTree>
    <p:extLst>
      <p:ext uri="{BB962C8B-B14F-4D97-AF65-F5344CB8AC3E}">
        <p14:creationId xmlns:p14="http://schemas.microsoft.com/office/powerpoint/2010/main" val="2551370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7B3F1-A24F-FE60-D9B1-7973C796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EF3331-430A-B782-F2F4-A69517403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B39D39-3CAF-A4D5-6A7C-84E678438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ED8159-0CDE-BE47-B05B-EC54E462210C}" type="datetimeFigureOut">
              <a:rPr lang="en-US" smtClean="0"/>
              <a:t>6/7/24</a:t>
            </a:fld>
            <a:endParaRPr lang="en-US"/>
          </a:p>
        </p:txBody>
      </p:sp>
      <p:sp>
        <p:nvSpPr>
          <p:cNvPr id="5" name="Footer Placeholder 4">
            <a:extLst>
              <a:ext uri="{FF2B5EF4-FFF2-40B4-BE49-F238E27FC236}">
                <a16:creationId xmlns:a16="http://schemas.microsoft.com/office/drawing/2014/main" id="{9E36C891-C01C-AB96-7963-1CF34A4761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6FF776-C014-B608-1E14-FC9D7436C3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EF042E-E9B5-1E49-8A67-3F29D6AF3A84}" type="slidenum">
              <a:rPr lang="en-US" smtClean="0"/>
              <a:t>‹#›</a:t>
            </a:fld>
            <a:endParaRPr lang="en-US"/>
          </a:p>
        </p:txBody>
      </p:sp>
    </p:spTree>
    <p:extLst>
      <p:ext uri="{BB962C8B-B14F-4D97-AF65-F5344CB8AC3E}">
        <p14:creationId xmlns:p14="http://schemas.microsoft.com/office/powerpoint/2010/main" val="716819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0.png"/><Relationship Id="rId3" Type="http://schemas.openxmlformats.org/officeDocument/2006/relationships/image" Target="../media/image24.jpeg"/><Relationship Id="rId7" Type="http://schemas.openxmlformats.org/officeDocument/2006/relationships/image" Target="../media/image37.png"/><Relationship Id="rId12" Type="http://schemas.openxmlformats.org/officeDocument/2006/relationships/customXml" Target="../ink/ink5.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customXml" Target="../ink/ink2.xml"/><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8.png"/><Relationship Id="rId14" Type="http://schemas.openxmlformats.org/officeDocument/2006/relationships/customXml" Target="../ink/ink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Intro to Diffusion Models</a:t>
            </a:r>
            <a:endParaRPr lang="en-US" b="0" dirty="0"/>
          </a:p>
        </p:txBody>
      </p:sp>
      <p:sp>
        <p:nvSpPr>
          <p:cNvPr id="4" name="Text Placeholder 3"/>
          <p:cNvSpPr>
            <a:spLocks noGrp="1"/>
          </p:cNvSpPr>
          <p:nvPr>
            <p:ph type="body" sz="quarter" idx="12"/>
          </p:nvPr>
        </p:nvSpPr>
        <p:spPr>
          <a:xfrm>
            <a:off x="808654" y="3187094"/>
            <a:ext cx="6480292" cy="483811"/>
          </a:xfrm>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6EEE7-1EEF-97A7-2B6B-9B2A7F16928B}"/>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B5AC14D9-D8F0-4A7E-26C4-F0990F404A6B}"/>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9B1E653-D6A1-FCB3-2C87-C6F313C9E742}"/>
              </a:ext>
            </a:extLst>
          </p:cNvPr>
          <p:cNvSpPr>
            <a:spLocks noGrp="1"/>
          </p:cNvSpPr>
          <p:nvPr>
            <p:ph type="body" sz="quarter" idx="12"/>
          </p:nvPr>
        </p:nvSpPr>
        <p:spPr>
          <a:xfrm>
            <a:off x="503659" y="1867010"/>
            <a:ext cx="3820915" cy="3994529"/>
          </a:xfrm>
        </p:spPr>
        <p:txBody>
          <a:bodyPr/>
          <a:lstStyle/>
          <a:p>
            <a:r>
              <a:rPr lang="en-US" dirty="0"/>
              <a:t>But how am I supposed to write down the equation to this distribution!</a:t>
            </a:r>
          </a:p>
          <a:p>
            <a:r>
              <a:rPr lang="en-US" dirty="0"/>
              <a:t>I could guess, and say that it looks like a mixture of two Gaussians.</a:t>
            </a:r>
          </a:p>
          <a:p>
            <a:r>
              <a:rPr lang="en-US" dirty="0"/>
              <a:t>But what about when we step into higher dimensions and I can’t physically look at the distribution of the data…?</a:t>
            </a:r>
          </a:p>
          <a:p>
            <a:pPr marL="0" indent="0">
              <a:buNone/>
            </a:pPr>
            <a:endParaRPr lang="en-US" dirty="0"/>
          </a:p>
        </p:txBody>
      </p:sp>
      <p:pic>
        <p:nvPicPr>
          <p:cNvPr id="5" name="Picture 4">
            <a:extLst>
              <a:ext uri="{FF2B5EF4-FFF2-40B4-BE49-F238E27FC236}">
                <a16:creationId xmlns:a16="http://schemas.microsoft.com/office/drawing/2014/main" id="{69E936DB-61BC-CA25-7FFE-194866D7A633}"/>
              </a:ext>
            </a:extLst>
          </p:cNvPr>
          <p:cNvPicPr>
            <a:picLocks noChangeAspect="1"/>
          </p:cNvPicPr>
          <p:nvPr/>
        </p:nvPicPr>
        <p:blipFill>
          <a:blip r:embed="rId3"/>
          <a:stretch>
            <a:fillRect/>
          </a:stretch>
        </p:blipFill>
        <p:spPr>
          <a:xfrm>
            <a:off x="4526944" y="1205857"/>
            <a:ext cx="7152715" cy="4655682"/>
          </a:xfrm>
          <a:prstGeom prst="rect">
            <a:avLst/>
          </a:prstGeom>
        </p:spPr>
      </p:pic>
    </p:spTree>
    <p:extLst>
      <p:ext uri="{BB962C8B-B14F-4D97-AF65-F5344CB8AC3E}">
        <p14:creationId xmlns:p14="http://schemas.microsoft.com/office/powerpoint/2010/main" val="2775516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6E8DC-649A-1512-1A27-98190A7009BD}"/>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805E0AB7-6C28-6C15-1A1D-05279C56F977}"/>
              </a:ext>
            </a:extLst>
          </p:cNvPr>
          <p:cNvSpPr>
            <a:spLocks noGrp="1"/>
          </p:cNvSpPr>
          <p:nvPr>
            <p:ph type="body" sz="quarter" idx="11"/>
          </p:nvPr>
        </p:nvSpPr>
        <p:spPr/>
        <p:txBody>
          <a:bodyPr/>
          <a:lstStyle/>
          <a:p>
            <a:r>
              <a:rPr lang="en-US" dirty="0"/>
              <a:t>Let’s revisit the idea of data as a charge distribution…</a:t>
            </a:r>
          </a:p>
        </p:txBody>
      </p:sp>
      <p:sp>
        <p:nvSpPr>
          <p:cNvPr id="4" name="Text Placeholder 3">
            <a:extLst>
              <a:ext uri="{FF2B5EF4-FFF2-40B4-BE49-F238E27FC236}">
                <a16:creationId xmlns:a16="http://schemas.microsoft.com/office/drawing/2014/main" id="{25D86167-DAC9-A8E3-E16E-960EFEFB290A}"/>
              </a:ext>
            </a:extLst>
          </p:cNvPr>
          <p:cNvSpPr>
            <a:spLocks noGrp="1"/>
          </p:cNvSpPr>
          <p:nvPr>
            <p:ph type="body" sz="quarter" idx="12"/>
          </p:nvPr>
        </p:nvSpPr>
        <p:spPr/>
        <p:txBody>
          <a:bodyPr/>
          <a:lstStyle/>
          <a:p>
            <a:r>
              <a:rPr lang="en-US" dirty="0"/>
              <a:t>We have a complicated probability distribution</a:t>
            </a:r>
          </a:p>
          <a:p>
            <a:r>
              <a:rPr lang="en-US" dirty="0"/>
              <a:t>Let’s now imagine that this is a charge distribution instead</a:t>
            </a:r>
          </a:p>
          <a:p>
            <a:r>
              <a:rPr lang="en-US" dirty="0"/>
              <a:t>Areas of high charge are strongly repellent</a:t>
            </a:r>
          </a:p>
          <a:p>
            <a:r>
              <a:rPr lang="en-US" dirty="0"/>
              <a:t>This will cause the distribution to “repel itself” and spread out</a:t>
            </a:r>
          </a:p>
          <a:p>
            <a:r>
              <a:rPr lang="en-US" dirty="0"/>
              <a:t>As we let this happen for a very long time, it will be very difficult to make out any structure</a:t>
            </a:r>
          </a:p>
          <a:p>
            <a:endParaRPr lang="en-US" dirty="0"/>
          </a:p>
          <a:p>
            <a:r>
              <a:rPr lang="en-US" dirty="0"/>
              <a:t>Here is an example:</a:t>
            </a:r>
          </a:p>
        </p:txBody>
      </p:sp>
    </p:spTree>
    <p:extLst>
      <p:ext uri="{BB962C8B-B14F-4D97-AF65-F5344CB8AC3E}">
        <p14:creationId xmlns:p14="http://schemas.microsoft.com/office/powerpoint/2010/main" val="257196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4786B-2BC2-5A85-D6F2-76BBE7966C38}"/>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FDCFDE19-22B3-19C1-23DA-D02C35EA5E97}"/>
              </a:ext>
            </a:extLst>
          </p:cNvPr>
          <p:cNvSpPr>
            <a:spLocks noGrp="1"/>
          </p:cNvSpPr>
          <p:nvPr>
            <p:ph type="body" sz="quarter" idx="11"/>
          </p:nvPr>
        </p:nvSpPr>
        <p:spPr/>
        <p:txBody>
          <a:bodyPr/>
          <a:lstStyle/>
          <a:p>
            <a:r>
              <a:rPr lang="en-US" dirty="0"/>
              <a:t>Start with a complicated distribution…</a:t>
            </a:r>
          </a:p>
        </p:txBody>
      </p:sp>
      <p:pic>
        <p:nvPicPr>
          <p:cNvPr id="5" name="Picture 4">
            <a:extLst>
              <a:ext uri="{FF2B5EF4-FFF2-40B4-BE49-F238E27FC236}">
                <a16:creationId xmlns:a16="http://schemas.microsoft.com/office/drawing/2014/main" id="{1217FBC9-688F-B50D-A67A-ADF3EA7A8F4D}"/>
              </a:ext>
            </a:extLst>
          </p:cNvPr>
          <p:cNvPicPr>
            <a:picLocks noChangeAspect="1"/>
          </p:cNvPicPr>
          <p:nvPr/>
        </p:nvPicPr>
        <p:blipFill>
          <a:blip r:embed="rId2"/>
          <a:stretch>
            <a:fillRect/>
          </a:stretch>
        </p:blipFill>
        <p:spPr>
          <a:xfrm>
            <a:off x="503659" y="1745437"/>
            <a:ext cx="5272780" cy="3994530"/>
          </a:xfrm>
          <a:prstGeom prst="rect">
            <a:avLst/>
          </a:prstGeom>
        </p:spPr>
      </p:pic>
      <p:pic>
        <p:nvPicPr>
          <p:cNvPr id="6" name="Picture 5">
            <a:extLst>
              <a:ext uri="{FF2B5EF4-FFF2-40B4-BE49-F238E27FC236}">
                <a16:creationId xmlns:a16="http://schemas.microsoft.com/office/drawing/2014/main" id="{08ACA358-1301-1045-F0D8-5F99562FB757}"/>
              </a:ext>
            </a:extLst>
          </p:cNvPr>
          <p:cNvPicPr>
            <a:picLocks noChangeAspect="1"/>
          </p:cNvPicPr>
          <p:nvPr/>
        </p:nvPicPr>
        <p:blipFill>
          <a:blip r:embed="rId3"/>
          <a:stretch>
            <a:fillRect/>
          </a:stretch>
        </p:blipFill>
        <p:spPr>
          <a:xfrm>
            <a:off x="5776439" y="1745437"/>
            <a:ext cx="6311900" cy="1917700"/>
          </a:xfrm>
          <a:prstGeom prst="rect">
            <a:avLst/>
          </a:prstGeom>
        </p:spPr>
      </p:pic>
      <p:pic>
        <p:nvPicPr>
          <p:cNvPr id="7" name="Picture 6">
            <a:extLst>
              <a:ext uri="{FF2B5EF4-FFF2-40B4-BE49-F238E27FC236}">
                <a16:creationId xmlns:a16="http://schemas.microsoft.com/office/drawing/2014/main" id="{F0F74349-BF72-D08E-B140-907B05B5B33B}"/>
              </a:ext>
            </a:extLst>
          </p:cNvPr>
          <p:cNvPicPr>
            <a:picLocks noChangeAspect="1"/>
          </p:cNvPicPr>
          <p:nvPr/>
        </p:nvPicPr>
        <p:blipFill>
          <a:blip r:embed="rId4"/>
          <a:stretch>
            <a:fillRect/>
          </a:stretch>
        </p:blipFill>
        <p:spPr>
          <a:xfrm>
            <a:off x="5776439" y="4008493"/>
            <a:ext cx="6311900" cy="1917700"/>
          </a:xfrm>
          <a:prstGeom prst="rect">
            <a:avLst/>
          </a:prstGeom>
        </p:spPr>
      </p:pic>
    </p:spTree>
    <p:extLst>
      <p:ext uri="{BB962C8B-B14F-4D97-AF65-F5344CB8AC3E}">
        <p14:creationId xmlns:p14="http://schemas.microsoft.com/office/powerpoint/2010/main" val="5433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6BA9-61AA-5238-1230-4F82098667B5}"/>
              </a:ext>
            </a:extLst>
          </p:cNvPr>
          <p:cNvSpPr>
            <a:spLocks noGrp="1"/>
          </p:cNvSpPr>
          <p:nvPr>
            <p:ph type="body" sz="quarter" idx="10"/>
          </p:nvPr>
        </p:nvSpPr>
        <p:spPr/>
        <p:txBody>
          <a:bodyPr/>
          <a:lstStyle/>
          <a:p>
            <a:r>
              <a:rPr lang="en-US" dirty="0"/>
              <a:t>Inspiration from Physics</a:t>
            </a:r>
          </a:p>
        </p:txBody>
      </p:sp>
      <p:pic>
        <p:nvPicPr>
          <p:cNvPr id="1026" name="Picture 2">
            <a:extLst>
              <a:ext uri="{FF2B5EF4-FFF2-40B4-BE49-F238E27FC236}">
                <a16:creationId xmlns:a16="http://schemas.microsoft.com/office/drawing/2014/main" id="{53F0D788-1544-936C-AB4E-F9B11442B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7" y="1176583"/>
            <a:ext cx="9056906" cy="48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9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C3C8-685A-50FF-1A5C-BAB95A73AE9F}"/>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21335D16-7D50-985F-AF5A-40598F57F795}"/>
              </a:ext>
            </a:extLst>
          </p:cNvPr>
          <p:cNvSpPr>
            <a:spLocks noGrp="1"/>
          </p:cNvSpPr>
          <p:nvPr>
            <p:ph type="body" sz="quarter" idx="11"/>
          </p:nvPr>
        </p:nvSpPr>
        <p:spPr/>
        <p:txBody>
          <a:bodyPr/>
          <a:lstStyle/>
          <a:p>
            <a:r>
              <a:rPr lang="en-US" dirty="0"/>
              <a:t>Another example, this time from statistical physics</a:t>
            </a:r>
          </a:p>
        </p:txBody>
      </p:sp>
      <p:pic>
        <p:nvPicPr>
          <p:cNvPr id="5" name="Picture 4">
            <a:extLst>
              <a:ext uri="{FF2B5EF4-FFF2-40B4-BE49-F238E27FC236}">
                <a16:creationId xmlns:a16="http://schemas.microsoft.com/office/drawing/2014/main" id="{E791B600-AC8E-7BF9-7E8B-B3A568BA0EFB}"/>
              </a:ext>
            </a:extLst>
          </p:cNvPr>
          <p:cNvPicPr>
            <a:picLocks noChangeAspect="1"/>
          </p:cNvPicPr>
          <p:nvPr/>
        </p:nvPicPr>
        <p:blipFill>
          <a:blip r:embed="rId3"/>
          <a:stretch>
            <a:fillRect/>
          </a:stretch>
        </p:blipFill>
        <p:spPr>
          <a:xfrm>
            <a:off x="742372" y="2132711"/>
            <a:ext cx="10698573" cy="3367127"/>
          </a:xfrm>
          <a:prstGeom prst="rect">
            <a:avLst/>
          </a:prstGeom>
        </p:spPr>
      </p:pic>
    </p:spTree>
    <p:extLst>
      <p:ext uri="{BB962C8B-B14F-4D97-AF65-F5344CB8AC3E}">
        <p14:creationId xmlns:p14="http://schemas.microsoft.com/office/powerpoint/2010/main" val="290330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9A33D-F3EB-B370-AFE7-4D141B6186AE}"/>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E45FAEA0-BA3F-1047-D642-A8F3B0358D28}"/>
              </a:ext>
            </a:extLst>
          </p:cNvPr>
          <p:cNvSpPr>
            <a:spLocks noGrp="1"/>
          </p:cNvSpPr>
          <p:nvPr>
            <p:ph type="body" sz="quarter" idx="11"/>
          </p:nvPr>
        </p:nvSpPr>
        <p:spPr/>
        <p:txBody>
          <a:bodyPr>
            <a:normAutofit fontScale="85000" lnSpcReduction="10000"/>
          </a:bodyPr>
          <a:lstStyle/>
          <a:p>
            <a:r>
              <a:rPr lang="en-US" dirty="0"/>
              <a:t>Regardless of where we place the initial milk drop, the end result is the same…</a:t>
            </a:r>
          </a:p>
        </p:txBody>
      </p:sp>
      <p:pic>
        <p:nvPicPr>
          <p:cNvPr id="5" name="Picture 4">
            <a:extLst>
              <a:ext uri="{FF2B5EF4-FFF2-40B4-BE49-F238E27FC236}">
                <a16:creationId xmlns:a16="http://schemas.microsoft.com/office/drawing/2014/main" id="{1B53C213-8C97-FF75-C283-142389AB5FCB}"/>
              </a:ext>
            </a:extLst>
          </p:cNvPr>
          <p:cNvPicPr>
            <a:picLocks noChangeAspect="1"/>
          </p:cNvPicPr>
          <p:nvPr/>
        </p:nvPicPr>
        <p:blipFill>
          <a:blip r:embed="rId2"/>
          <a:stretch>
            <a:fillRect/>
          </a:stretch>
        </p:blipFill>
        <p:spPr>
          <a:xfrm>
            <a:off x="2205459" y="1745437"/>
            <a:ext cx="7772400" cy="4560336"/>
          </a:xfrm>
          <a:prstGeom prst="rect">
            <a:avLst/>
          </a:prstGeom>
        </p:spPr>
      </p:pic>
    </p:spTree>
    <p:extLst>
      <p:ext uri="{BB962C8B-B14F-4D97-AF65-F5344CB8AC3E}">
        <p14:creationId xmlns:p14="http://schemas.microsoft.com/office/powerpoint/2010/main" val="1021848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A3165-1308-B683-9B79-86385EDB1907}"/>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51387A6-E6F6-02FB-6481-31D8284A4CF2}"/>
              </a:ext>
            </a:extLst>
          </p:cNvPr>
          <p:cNvSpPr>
            <a:spLocks noGrp="1"/>
          </p:cNvSpPr>
          <p:nvPr>
            <p:ph type="body" sz="quarter" idx="11"/>
          </p:nvPr>
        </p:nvSpPr>
        <p:spPr/>
        <p:txBody>
          <a:bodyPr/>
          <a:lstStyle/>
          <a:p>
            <a:r>
              <a:rPr lang="en-US" dirty="0"/>
              <a:t>Coffee or pixels in an image…</a:t>
            </a:r>
          </a:p>
        </p:txBody>
      </p:sp>
      <p:pic>
        <p:nvPicPr>
          <p:cNvPr id="5" name="Picture 4">
            <a:extLst>
              <a:ext uri="{FF2B5EF4-FFF2-40B4-BE49-F238E27FC236}">
                <a16:creationId xmlns:a16="http://schemas.microsoft.com/office/drawing/2014/main" id="{0C4E3D46-C3A0-59E8-DFE2-E0EC68AB073F}"/>
              </a:ext>
            </a:extLst>
          </p:cNvPr>
          <p:cNvPicPr>
            <a:picLocks noChangeAspect="1"/>
          </p:cNvPicPr>
          <p:nvPr/>
        </p:nvPicPr>
        <p:blipFill>
          <a:blip r:embed="rId2"/>
          <a:stretch>
            <a:fillRect/>
          </a:stretch>
        </p:blipFill>
        <p:spPr>
          <a:xfrm>
            <a:off x="2205459" y="1585572"/>
            <a:ext cx="7772400" cy="5058760"/>
          </a:xfrm>
          <a:prstGeom prst="rect">
            <a:avLst/>
          </a:prstGeom>
        </p:spPr>
      </p:pic>
    </p:spTree>
    <p:extLst>
      <p:ext uri="{BB962C8B-B14F-4D97-AF65-F5344CB8AC3E}">
        <p14:creationId xmlns:p14="http://schemas.microsoft.com/office/powerpoint/2010/main" val="283955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913CB-30EE-21A3-C852-5B58828AAE02}"/>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2753EEEE-57F1-63CE-8E19-A3294E1FBB86}"/>
              </a:ext>
            </a:extLst>
          </p:cNvPr>
          <p:cNvSpPr>
            <a:spLocks noGrp="1"/>
          </p:cNvSpPr>
          <p:nvPr>
            <p:ph type="body" sz="quarter" idx="11"/>
          </p:nvPr>
        </p:nvSpPr>
        <p:spPr/>
        <p:txBody>
          <a:bodyPr/>
          <a:lstStyle/>
          <a:p>
            <a:r>
              <a:rPr lang="en-US" dirty="0"/>
              <a:t>This is great, but why does it help us…?</a:t>
            </a:r>
          </a:p>
        </p:txBody>
      </p:sp>
      <p:sp>
        <p:nvSpPr>
          <p:cNvPr id="4" name="Text Placeholder 3">
            <a:extLst>
              <a:ext uri="{FF2B5EF4-FFF2-40B4-BE49-F238E27FC236}">
                <a16:creationId xmlns:a16="http://schemas.microsoft.com/office/drawing/2014/main" id="{8FCCBA8D-6B54-6988-394A-00A8FB2CD874}"/>
              </a:ext>
            </a:extLst>
          </p:cNvPr>
          <p:cNvSpPr>
            <a:spLocks noGrp="1"/>
          </p:cNvSpPr>
          <p:nvPr>
            <p:ph type="body" sz="quarter" idx="12"/>
          </p:nvPr>
        </p:nvSpPr>
        <p:spPr/>
        <p:txBody>
          <a:bodyPr/>
          <a:lstStyle/>
          <a:p>
            <a:r>
              <a:rPr lang="en-US" dirty="0"/>
              <a:t>We saw with the cats and dogs, that it is difficult to sample from this distribution, because we cannot write down the equation of the distribution…</a:t>
            </a:r>
          </a:p>
          <a:p>
            <a:endParaRPr lang="en-US" dirty="0"/>
          </a:p>
          <a:p>
            <a:r>
              <a:rPr lang="en-US" dirty="0"/>
              <a:t>But we </a:t>
            </a:r>
            <a:r>
              <a:rPr lang="en-US" b="1" i="1" dirty="0"/>
              <a:t>can</a:t>
            </a:r>
            <a:r>
              <a:rPr lang="en-US" dirty="0"/>
              <a:t> sample from a Normal distribution very easily…</a:t>
            </a:r>
          </a:p>
        </p:txBody>
      </p:sp>
      <p:pic>
        <p:nvPicPr>
          <p:cNvPr id="5" name="Picture 4">
            <a:extLst>
              <a:ext uri="{FF2B5EF4-FFF2-40B4-BE49-F238E27FC236}">
                <a16:creationId xmlns:a16="http://schemas.microsoft.com/office/drawing/2014/main" id="{4E76E53E-4948-75FE-8DCB-3F52771036E3}"/>
              </a:ext>
            </a:extLst>
          </p:cNvPr>
          <p:cNvPicPr>
            <a:picLocks noChangeAspect="1"/>
          </p:cNvPicPr>
          <p:nvPr/>
        </p:nvPicPr>
        <p:blipFill>
          <a:blip r:embed="rId3"/>
          <a:stretch>
            <a:fillRect/>
          </a:stretch>
        </p:blipFill>
        <p:spPr>
          <a:xfrm>
            <a:off x="2205459" y="3549333"/>
            <a:ext cx="7772400" cy="2162659"/>
          </a:xfrm>
          <a:prstGeom prst="rect">
            <a:avLst/>
          </a:prstGeom>
        </p:spPr>
      </p:pic>
      <p:pic>
        <p:nvPicPr>
          <p:cNvPr id="6" name="Picture 5">
            <a:extLst>
              <a:ext uri="{FF2B5EF4-FFF2-40B4-BE49-F238E27FC236}">
                <a16:creationId xmlns:a16="http://schemas.microsoft.com/office/drawing/2014/main" id="{A2375AA0-9889-7132-4273-A029B7B944E3}"/>
              </a:ext>
            </a:extLst>
          </p:cNvPr>
          <p:cNvPicPr>
            <a:picLocks noChangeAspect="1"/>
          </p:cNvPicPr>
          <p:nvPr/>
        </p:nvPicPr>
        <p:blipFill>
          <a:blip r:embed="rId4"/>
          <a:stretch>
            <a:fillRect/>
          </a:stretch>
        </p:blipFill>
        <p:spPr>
          <a:xfrm>
            <a:off x="2214141" y="3289430"/>
            <a:ext cx="7772400" cy="1930848"/>
          </a:xfrm>
          <a:prstGeom prst="rect">
            <a:avLst/>
          </a:prstGeom>
        </p:spPr>
      </p:pic>
      <p:pic>
        <p:nvPicPr>
          <p:cNvPr id="7" name="Picture 6">
            <a:extLst>
              <a:ext uri="{FF2B5EF4-FFF2-40B4-BE49-F238E27FC236}">
                <a16:creationId xmlns:a16="http://schemas.microsoft.com/office/drawing/2014/main" id="{2D94A8CC-D373-BB57-C7D8-A1B37CD9DB49}"/>
              </a:ext>
            </a:extLst>
          </p:cNvPr>
          <p:cNvPicPr>
            <a:picLocks noChangeAspect="1"/>
          </p:cNvPicPr>
          <p:nvPr/>
        </p:nvPicPr>
        <p:blipFill>
          <a:blip r:embed="rId5"/>
          <a:stretch>
            <a:fillRect/>
          </a:stretch>
        </p:blipFill>
        <p:spPr>
          <a:xfrm>
            <a:off x="2222823" y="3211124"/>
            <a:ext cx="7772400" cy="1930848"/>
          </a:xfrm>
          <a:prstGeom prst="rect">
            <a:avLst/>
          </a:prstGeom>
        </p:spPr>
      </p:pic>
    </p:spTree>
    <p:extLst>
      <p:ext uri="{BB962C8B-B14F-4D97-AF65-F5344CB8AC3E}">
        <p14:creationId xmlns:p14="http://schemas.microsoft.com/office/powerpoint/2010/main" val="16671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Diffusion</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52047" y="148939"/>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Tree>
    <p:extLst>
      <p:ext uri="{BB962C8B-B14F-4D97-AF65-F5344CB8AC3E}">
        <p14:creationId xmlns:p14="http://schemas.microsoft.com/office/powerpoint/2010/main" val="14730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FCD80-1CF2-73AA-B821-92D6C45EF2EB}"/>
              </a:ext>
            </a:extLst>
          </p:cNvPr>
          <p:cNvSpPr>
            <a:spLocks noGrp="1"/>
          </p:cNvSpPr>
          <p:nvPr>
            <p:ph type="body" sz="quarter" idx="10"/>
          </p:nvPr>
        </p:nvSpPr>
        <p:spPr/>
        <p:txBody>
          <a:bodyPr/>
          <a:lstStyle/>
          <a:p>
            <a:r>
              <a:rPr lang="en-US" dirty="0"/>
              <a:t>Diffusion Models</a:t>
            </a:r>
          </a:p>
        </p:txBody>
      </p:sp>
      <p:sp>
        <p:nvSpPr>
          <p:cNvPr id="3" name="Text Placeholder 2">
            <a:extLst>
              <a:ext uri="{FF2B5EF4-FFF2-40B4-BE49-F238E27FC236}">
                <a16:creationId xmlns:a16="http://schemas.microsoft.com/office/drawing/2014/main" id="{4D518861-40E4-366C-D2C5-3B5844834670}"/>
              </a:ext>
            </a:extLst>
          </p:cNvPr>
          <p:cNvSpPr>
            <a:spLocks noGrp="1"/>
          </p:cNvSpPr>
          <p:nvPr>
            <p:ph type="body" sz="quarter" idx="11"/>
          </p:nvPr>
        </p:nvSpPr>
        <p:spPr/>
        <p:txBody>
          <a:bodyPr/>
          <a:lstStyle/>
          <a:p>
            <a:r>
              <a:rPr lang="en-US" dirty="0"/>
              <a:t>Overview</a:t>
            </a:r>
          </a:p>
        </p:txBody>
      </p:sp>
      <p:sp>
        <p:nvSpPr>
          <p:cNvPr id="4" name="Text Placeholder 3">
            <a:extLst>
              <a:ext uri="{FF2B5EF4-FFF2-40B4-BE49-F238E27FC236}">
                <a16:creationId xmlns:a16="http://schemas.microsoft.com/office/drawing/2014/main" id="{E315F2D3-5B98-6058-491E-F7E366842F72}"/>
              </a:ext>
            </a:extLst>
          </p:cNvPr>
          <p:cNvSpPr>
            <a:spLocks noGrp="1"/>
          </p:cNvSpPr>
          <p:nvPr>
            <p:ph type="body" sz="quarter" idx="12"/>
          </p:nvPr>
        </p:nvSpPr>
        <p:spPr/>
        <p:txBody>
          <a:bodyPr/>
          <a:lstStyle/>
          <a:p>
            <a:r>
              <a:rPr lang="en-US" dirty="0"/>
              <a:t>Taking inspiration from statistical physics</a:t>
            </a:r>
          </a:p>
          <a:p>
            <a:r>
              <a:rPr lang="en-US" dirty="0"/>
              <a:t>Stable Diffusion</a:t>
            </a:r>
          </a:p>
          <a:p>
            <a:pPr lvl="1"/>
            <a:r>
              <a:rPr lang="en-US" dirty="0"/>
              <a:t>The diffusion algorithm</a:t>
            </a:r>
          </a:p>
          <a:p>
            <a:pPr lvl="1"/>
            <a:r>
              <a:rPr lang="en-US" dirty="0"/>
              <a:t>VAEs</a:t>
            </a:r>
          </a:p>
          <a:p>
            <a:pPr lvl="1"/>
            <a:r>
              <a:rPr lang="en-US" dirty="0" err="1"/>
              <a:t>UNet</a:t>
            </a:r>
            <a:endParaRPr lang="en-US" dirty="0"/>
          </a:p>
          <a:p>
            <a:pPr lvl="1"/>
            <a:r>
              <a:rPr lang="en-US" dirty="0"/>
              <a:t>Clip</a:t>
            </a:r>
          </a:p>
          <a:p>
            <a:r>
              <a:rPr lang="en-US" dirty="0"/>
              <a:t>The diffusion algorithm…again.</a:t>
            </a:r>
          </a:p>
        </p:txBody>
      </p:sp>
    </p:spTree>
    <p:extLst>
      <p:ext uri="{BB962C8B-B14F-4D97-AF65-F5344CB8AC3E}">
        <p14:creationId xmlns:p14="http://schemas.microsoft.com/office/powerpoint/2010/main" val="1945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05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292A3-54B6-0D2F-F36F-62903DF0DF28}"/>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0AFBFE87-D071-8E04-E4C8-F2C866322741}"/>
              </a:ext>
            </a:extLst>
          </p:cNvPr>
          <p:cNvSpPr>
            <a:spLocks noGrp="1"/>
          </p:cNvSpPr>
          <p:nvPr>
            <p:ph type="body" sz="quarter" idx="11"/>
          </p:nvPr>
        </p:nvSpPr>
        <p:spPr/>
        <p:txBody>
          <a:bodyPr/>
          <a:lstStyle/>
          <a:p>
            <a:r>
              <a:rPr lang="en-US" dirty="0"/>
              <a:t>Aims of this section:</a:t>
            </a:r>
          </a:p>
        </p:txBody>
      </p:sp>
      <p:sp>
        <p:nvSpPr>
          <p:cNvPr id="4" name="Text Placeholder 3">
            <a:extLst>
              <a:ext uri="{FF2B5EF4-FFF2-40B4-BE49-F238E27FC236}">
                <a16:creationId xmlns:a16="http://schemas.microsoft.com/office/drawing/2014/main" id="{0FBC89B4-07C5-87EA-6B03-9E48276081AB}"/>
              </a:ext>
            </a:extLst>
          </p:cNvPr>
          <p:cNvSpPr>
            <a:spLocks noGrp="1"/>
          </p:cNvSpPr>
          <p:nvPr>
            <p:ph type="body" sz="quarter" idx="12"/>
          </p:nvPr>
        </p:nvSpPr>
        <p:spPr/>
        <p:txBody>
          <a:bodyPr/>
          <a:lstStyle/>
          <a:p>
            <a:r>
              <a:rPr lang="en-US" dirty="0"/>
              <a:t>By the end of the session we want to be able to understand the algorithm and the architecture.</a:t>
            </a:r>
          </a:p>
          <a:p>
            <a:r>
              <a:rPr lang="en-US" dirty="0"/>
              <a:t>We start with the architecture:</a:t>
            </a:r>
          </a:p>
          <a:p>
            <a:pPr lvl="1"/>
            <a:r>
              <a:rPr lang="en-US" dirty="0"/>
              <a:t>Variational Autoencoders</a:t>
            </a:r>
          </a:p>
          <a:p>
            <a:pPr lvl="1"/>
            <a:r>
              <a:rPr lang="en-US" dirty="0" err="1"/>
              <a:t>UNet</a:t>
            </a:r>
            <a:endParaRPr lang="en-US" dirty="0"/>
          </a:p>
          <a:p>
            <a:pPr lvl="1"/>
            <a:r>
              <a:rPr lang="en-US" dirty="0"/>
              <a:t>CLIP</a:t>
            </a:r>
          </a:p>
          <a:p>
            <a:r>
              <a:rPr lang="en-US" dirty="0"/>
              <a:t>Then we piece together the algorithm.</a:t>
            </a:r>
          </a:p>
        </p:txBody>
      </p:sp>
    </p:spTree>
    <p:extLst>
      <p:ext uri="{BB962C8B-B14F-4D97-AF65-F5344CB8AC3E}">
        <p14:creationId xmlns:p14="http://schemas.microsoft.com/office/powerpoint/2010/main" val="1920239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Variational Autoencoders</a:t>
            </a:r>
            <a:endParaRPr lang="en-US" b="0" dirty="0"/>
          </a:p>
        </p:txBody>
      </p:sp>
    </p:spTree>
    <p:extLst>
      <p:ext uri="{BB962C8B-B14F-4D97-AF65-F5344CB8AC3E}">
        <p14:creationId xmlns:p14="http://schemas.microsoft.com/office/powerpoint/2010/main" val="515891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7D13D-ED71-32E6-68CF-DBBFE016A77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602E3C20-21AA-E5E1-2D61-E5D340F4B02F}"/>
              </a:ext>
            </a:extLst>
          </p:cNvPr>
          <p:cNvSpPr>
            <a:spLocks noGrp="1"/>
          </p:cNvSpPr>
          <p:nvPr>
            <p:ph type="body" sz="quarter" idx="11"/>
          </p:nvPr>
        </p:nvSpPr>
        <p:spPr/>
        <p:txBody>
          <a:bodyPr/>
          <a:lstStyle/>
          <a:p>
            <a:r>
              <a:rPr lang="en-US" dirty="0"/>
              <a:t>A simple example…</a:t>
            </a:r>
          </a:p>
        </p:txBody>
      </p:sp>
      <p:sp>
        <p:nvSpPr>
          <p:cNvPr id="4" name="Text Placeholder 3">
            <a:extLst>
              <a:ext uri="{FF2B5EF4-FFF2-40B4-BE49-F238E27FC236}">
                <a16:creationId xmlns:a16="http://schemas.microsoft.com/office/drawing/2014/main" id="{8FE8EA49-EF23-BB25-154E-6EFD04B85564}"/>
              </a:ext>
            </a:extLst>
          </p:cNvPr>
          <p:cNvSpPr>
            <a:spLocks noGrp="1"/>
          </p:cNvSpPr>
          <p:nvPr>
            <p:ph type="body" sz="quarter" idx="12"/>
          </p:nvPr>
        </p:nvSpPr>
        <p:spPr/>
        <p:txBody>
          <a:bodyPr/>
          <a:lstStyle/>
          <a:p>
            <a:r>
              <a:rPr lang="en-US" dirty="0"/>
              <a:t>Suppose you want to create a neural network that denoises images.</a:t>
            </a:r>
          </a:p>
          <a:p>
            <a:r>
              <a:rPr lang="en-US" dirty="0"/>
              <a:t>One way of doing this is by using an autoencoder…</a:t>
            </a:r>
          </a:p>
        </p:txBody>
      </p:sp>
      <p:pic>
        <p:nvPicPr>
          <p:cNvPr id="7" name="Graphic 6">
            <a:extLst>
              <a:ext uri="{FF2B5EF4-FFF2-40B4-BE49-F238E27FC236}">
                <a16:creationId xmlns:a16="http://schemas.microsoft.com/office/drawing/2014/main" id="{53F60CA0-DF3E-103B-A136-E1EF394F1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5519" y="2575534"/>
            <a:ext cx="7540961" cy="3286005"/>
          </a:xfrm>
          <a:prstGeom prst="rect">
            <a:avLst/>
          </a:prstGeom>
        </p:spPr>
      </p:pic>
      <p:pic>
        <p:nvPicPr>
          <p:cNvPr id="9" name="Picture 8" descr="A diagram of a machine&#10;&#10;Description automatically generated">
            <a:extLst>
              <a:ext uri="{FF2B5EF4-FFF2-40B4-BE49-F238E27FC236}">
                <a16:creationId xmlns:a16="http://schemas.microsoft.com/office/drawing/2014/main" id="{B9142494-7490-3312-006E-B7A86C552313}"/>
              </a:ext>
            </a:extLst>
          </p:cNvPr>
          <p:cNvPicPr>
            <a:picLocks noChangeAspect="1"/>
          </p:cNvPicPr>
          <p:nvPr/>
        </p:nvPicPr>
        <p:blipFill>
          <a:blip r:embed="rId5"/>
          <a:stretch>
            <a:fillRect/>
          </a:stretch>
        </p:blipFill>
        <p:spPr>
          <a:xfrm>
            <a:off x="2205459" y="2575534"/>
            <a:ext cx="7772400" cy="3694705"/>
          </a:xfrm>
          <a:prstGeom prst="rect">
            <a:avLst/>
          </a:prstGeom>
        </p:spPr>
      </p:pic>
    </p:spTree>
    <p:extLst>
      <p:ext uri="{BB962C8B-B14F-4D97-AF65-F5344CB8AC3E}">
        <p14:creationId xmlns:p14="http://schemas.microsoft.com/office/powerpoint/2010/main" val="34229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81272-DE99-EF51-C17A-200244048F7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3F8F444D-CC5A-C482-C462-0D436E303C8C}"/>
              </a:ext>
            </a:extLst>
          </p:cNvPr>
          <p:cNvSpPr>
            <a:spLocks noGrp="1"/>
          </p:cNvSpPr>
          <p:nvPr>
            <p:ph type="body" sz="quarter" idx="11"/>
          </p:nvPr>
        </p:nvSpPr>
        <p:spPr/>
        <p:txBody>
          <a:bodyPr/>
          <a:lstStyle/>
          <a:p>
            <a:r>
              <a:rPr lang="en-US" dirty="0"/>
              <a:t>But there are some issues with using this kind of autoencoder…</a:t>
            </a:r>
          </a:p>
        </p:txBody>
      </p:sp>
      <p:sp>
        <p:nvSpPr>
          <p:cNvPr id="4" name="Text Placeholder 3">
            <a:extLst>
              <a:ext uri="{FF2B5EF4-FFF2-40B4-BE49-F238E27FC236}">
                <a16:creationId xmlns:a16="http://schemas.microsoft.com/office/drawing/2014/main" id="{D8287839-9371-840E-D8CE-A891D18A538B}"/>
              </a:ext>
            </a:extLst>
          </p:cNvPr>
          <p:cNvSpPr>
            <a:spLocks noGrp="1"/>
          </p:cNvSpPr>
          <p:nvPr>
            <p:ph type="body" sz="quarter" idx="12"/>
          </p:nvPr>
        </p:nvSpPr>
        <p:spPr/>
        <p:txBody>
          <a:bodyPr/>
          <a:lstStyle/>
          <a:p>
            <a:r>
              <a:rPr lang="en-US" dirty="0"/>
              <a:t>Gaps between latent points, where the model doesn’t really know what is supposed to be there</a:t>
            </a:r>
          </a:p>
          <a:p>
            <a:r>
              <a:rPr lang="en-US" dirty="0"/>
              <a:t>It is deterministic – the encoder will map input data to a single point in latent space and then decode it back to the original space.</a:t>
            </a:r>
          </a:p>
          <a:p>
            <a:r>
              <a:rPr lang="en-US" dirty="0"/>
              <a:t>This mapping limits the ability to generate samples</a:t>
            </a:r>
          </a:p>
          <a:p>
            <a:r>
              <a:rPr lang="en-US" dirty="0"/>
              <a:t>They are not really trying to model the underlying data distribution</a:t>
            </a:r>
          </a:p>
          <a:p>
            <a:endParaRPr lang="en-US" dirty="0"/>
          </a:p>
        </p:txBody>
      </p:sp>
    </p:spTree>
    <p:extLst>
      <p:ext uri="{BB962C8B-B14F-4D97-AF65-F5344CB8AC3E}">
        <p14:creationId xmlns:p14="http://schemas.microsoft.com/office/powerpoint/2010/main" val="273915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fontScale="77500" lnSpcReduction="20000"/>
          </a:bodyPr>
          <a:lstStyle/>
          <a:p>
            <a:r>
              <a:rPr lang="en-US" dirty="0"/>
              <a:t>Instead of trying to build a latent space encoding, why not try and model a distribution…</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We should try and map the input space to a latent </a:t>
            </a:r>
            <a:r>
              <a:rPr lang="en-US" i="1" dirty="0"/>
              <a:t>distribution</a:t>
            </a:r>
            <a:r>
              <a:rPr lang="en-US" dirty="0"/>
              <a:t> rather than a single point in space</a:t>
            </a:r>
          </a:p>
          <a:p>
            <a:r>
              <a:rPr lang="en-US" dirty="0"/>
              <a:t>We should therefore have a continuous and dense latent space</a:t>
            </a:r>
          </a:p>
          <a:p>
            <a:r>
              <a:rPr lang="en-US" dirty="0"/>
              <a:t>This will enable smooth interpolation between points</a:t>
            </a:r>
          </a:p>
          <a:p>
            <a:r>
              <a:rPr lang="en-US" dirty="0"/>
              <a:t>We impose restrictions on the latent space to force it to map the input data to the distribution that we want.</a:t>
            </a:r>
          </a:p>
          <a:p>
            <a:r>
              <a:rPr lang="en-US" dirty="0"/>
              <a:t>This distribution is the normal distribution. This is because we can draw from it easily, and computing gradients is also easy.</a:t>
            </a:r>
          </a:p>
        </p:txBody>
      </p:sp>
    </p:spTree>
    <p:extLst>
      <p:ext uri="{BB962C8B-B14F-4D97-AF65-F5344CB8AC3E}">
        <p14:creationId xmlns:p14="http://schemas.microsoft.com/office/powerpoint/2010/main" val="303130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79BC4-2DC8-E0CA-FA24-2B720E085915}"/>
              </a:ext>
            </a:extLst>
          </p:cNvPr>
          <p:cNvSpPr>
            <a:spLocks noGrp="1"/>
          </p:cNvSpPr>
          <p:nvPr>
            <p:ph type="body" sz="quarter" idx="10"/>
          </p:nvPr>
        </p:nvSpPr>
        <p:spPr/>
        <p:txBody>
          <a:bodyPr/>
          <a:lstStyle/>
          <a:p>
            <a:r>
              <a:rPr lang="en-US" dirty="0"/>
              <a:t>VAEs</a:t>
            </a:r>
          </a:p>
        </p:txBody>
      </p:sp>
      <p:pic>
        <p:nvPicPr>
          <p:cNvPr id="5" name="Picture 4" descr="A diagram of a algorithm&#10;&#10;Description automatically generated">
            <a:extLst>
              <a:ext uri="{FF2B5EF4-FFF2-40B4-BE49-F238E27FC236}">
                <a16:creationId xmlns:a16="http://schemas.microsoft.com/office/drawing/2014/main" id="{9D5BBDAC-37FC-32CA-7209-5EEFF59D20F2}"/>
              </a:ext>
            </a:extLst>
          </p:cNvPr>
          <p:cNvPicPr>
            <a:picLocks noChangeAspect="1"/>
          </p:cNvPicPr>
          <p:nvPr/>
        </p:nvPicPr>
        <p:blipFill>
          <a:blip r:embed="rId2"/>
          <a:stretch>
            <a:fillRect/>
          </a:stretch>
        </p:blipFill>
        <p:spPr>
          <a:xfrm>
            <a:off x="1334766" y="1225469"/>
            <a:ext cx="9513786" cy="4407061"/>
          </a:xfrm>
          <a:prstGeom prst="rect">
            <a:avLst/>
          </a:prstGeom>
        </p:spPr>
      </p:pic>
    </p:spTree>
    <p:extLst>
      <p:ext uri="{BB962C8B-B14F-4D97-AF65-F5344CB8AC3E}">
        <p14:creationId xmlns:p14="http://schemas.microsoft.com/office/powerpoint/2010/main" val="1593506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U-Net</a:t>
            </a:r>
          </a:p>
          <a:p>
            <a:endParaRPr lang="en-US" b="0" dirty="0"/>
          </a:p>
        </p:txBody>
      </p:sp>
    </p:spTree>
    <p:extLst>
      <p:ext uri="{BB962C8B-B14F-4D97-AF65-F5344CB8AC3E}">
        <p14:creationId xmlns:p14="http://schemas.microsoft.com/office/powerpoint/2010/main" val="3596379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a:bodyPr>
          <a:lstStyle/>
          <a:p>
            <a:endParaRPr lang="en-US" dirty="0"/>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U-Net was originally developed for biomedical image segmentation.</a:t>
            </a:r>
          </a:p>
          <a:p>
            <a:r>
              <a:rPr lang="en-US" dirty="0"/>
              <a:t>The original paper </a:t>
            </a:r>
            <a:r>
              <a:rPr lang="en-US" i="1" dirty="0"/>
              <a:t>U-Net: Convolutional Networks for Biomedical Image Segmentation</a:t>
            </a:r>
            <a:r>
              <a:rPr lang="en-US" dirty="0"/>
              <a:t> was presented at MICCAI in 2015, and now has nearly 85k citations!</a:t>
            </a:r>
          </a:p>
        </p:txBody>
      </p:sp>
      <p:pic>
        <p:nvPicPr>
          <p:cNvPr id="5" name="Picture 4">
            <a:extLst>
              <a:ext uri="{FF2B5EF4-FFF2-40B4-BE49-F238E27FC236}">
                <a16:creationId xmlns:a16="http://schemas.microsoft.com/office/drawing/2014/main" id="{28366A01-0A98-8DFB-AD9E-AABB88898446}"/>
              </a:ext>
            </a:extLst>
          </p:cNvPr>
          <p:cNvPicPr>
            <a:picLocks noChangeAspect="1"/>
          </p:cNvPicPr>
          <p:nvPr/>
        </p:nvPicPr>
        <p:blipFill>
          <a:blip r:embed="rId2"/>
          <a:stretch>
            <a:fillRect/>
          </a:stretch>
        </p:blipFill>
        <p:spPr>
          <a:xfrm>
            <a:off x="2205459" y="2919070"/>
            <a:ext cx="7772400" cy="3064042"/>
          </a:xfrm>
          <a:prstGeom prst="rect">
            <a:avLst/>
          </a:prstGeom>
        </p:spPr>
      </p:pic>
    </p:spTree>
    <p:extLst>
      <p:ext uri="{BB962C8B-B14F-4D97-AF65-F5344CB8AC3E}">
        <p14:creationId xmlns:p14="http://schemas.microsoft.com/office/powerpoint/2010/main" val="42502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26AA-E413-9451-2DA9-023F74AD6810}"/>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17ED26FD-715E-CA2D-DD4E-64BA9ED1260A}"/>
              </a:ext>
            </a:extLst>
          </p:cNvPr>
          <p:cNvSpPr>
            <a:spLocks noGrp="1"/>
          </p:cNvSpPr>
          <p:nvPr>
            <p:ph type="body" sz="quarter" idx="11"/>
          </p:nvPr>
        </p:nvSpPr>
        <p:spPr/>
        <p:txBody>
          <a:bodyPr/>
          <a:lstStyle/>
          <a:p>
            <a:r>
              <a:rPr lang="en-US" dirty="0"/>
              <a:t>U-Net was originally designed for semantic segmentation</a:t>
            </a:r>
          </a:p>
        </p:txBody>
      </p:sp>
      <p:sp>
        <p:nvSpPr>
          <p:cNvPr id="4" name="Text Placeholder 3">
            <a:extLst>
              <a:ext uri="{FF2B5EF4-FFF2-40B4-BE49-F238E27FC236}">
                <a16:creationId xmlns:a16="http://schemas.microsoft.com/office/drawing/2014/main" id="{6F5689C3-34FB-49A2-81E3-879A6DF3BA3B}"/>
              </a:ext>
            </a:extLst>
          </p:cNvPr>
          <p:cNvSpPr>
            <a:spLocks noGrp="1"/>
          </p:cNvSpPr>
          <p:nvPr>
            <p:ph type="body" sz="quarter" idx="12"/>
          </p:nvPr>
        </p:nvSpPr>
        <p:spPr/>
        <p:txBody>
          <a:bodyPr/>
          <a:lstStyle/>
          <a:p>
            <a:r>
              <a:rPr lang="en-US" dirty="0"/>
              <a:t>The input data consists of the original image</a:t>
            </a:r>
          </a:p>
          <a:p>
            <a:r>
              <a:rPr lang="en-US" dirty="0"/>
              <a:t>For the label data, each corresponding pixel is given a label.</a:t>
            </a:r>
          </a:p>
        </p:txBody>
      </p:sp>
      <p:pic>
        <p:nvPicPr>
          <p:cNvPr id="5" name="Picture 4">
            <a:extLst>
              <a:ext uri="{FF2B5EF4-FFF2-40B4-BE49-F238E27FC236}">
                <a16:creationId xmlns:a16="http://schemas.microsoft.com/office/drawing/2014/main" id="{E619001E-B33F-C18A-4B24-DF26C95C3F92}"/>
              </a:ext>
            </a:extLst>
          </p:cNvPr>
          <p:cNvPicPr>
            <a:picLocks noChangeAspect="1"/>
          </p:cNvPicPr>
          <p:nvPr/>
        </p:nvPicPr>
        <p:blipFill>
          <a:blip r:embed="rId3"/>
          <a:stretch>
            <a:fillRect/>
          </a:stretch>
        </p:blipFill>
        <p:spPr>
          <a:xfrm>
            <a:off x="2230859" y="2592212"/>
            <a:ext cx="7721600" cy="3390900"/>
          </a:xfrm>
          <a:prstGeom prst="rect">
            <a:avLst/>
          </a:prstGeom>
        </p:spPr>
      </p:pic>
      <p:sp>
        <p:nvSpPr>
          <p:cNvPr id="6" name="Rectangle 5">
            <a:extLst>
              <a:ext uri="{FF2B5EF4-FFF2-40B4-BE49-F238E27FC236}">
                <a16:creationId xmlns:a16="http://schemas.microsoft.com/office/drawing/2014/main" id="{F2D83505-FF29-8423-8E0E-2888683B8D97}"/>
              </a:ext>
            </a:extLst>
          </p:cNvPr>
          <p:cNvSpPr/>
          <p:nvPr/>
        </p:nvSpPr>
        <p:spPr>
          <a:xfrm>
            <a:off x="4596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CDAA54-733D-00DF-9330-3C05897B6D92}"/>
              </a:ext>
            </a:extLst>
          </p:cNvPr>
          <p:cNvSpPr/>
          <p:nvPr/>
        </p:nvSpPr>
        <p:spPr>
          <a:xfrm>
            <a:off x="8660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E42FED97-57ED-DAAE-8EEF-5B1B300CAB0C}"/>
              </a:ext>
            </a:extLst>
          </p:cNvPr>
          <p:cNvGraphicFramePr>
            <a:graphicFrameLocks noGrp="1"/>
          </p:cNvGraphicFramePr>
          <p:nvPr>
            <p:extLst>
              <p:ext uri="{D42A27DB-BD31-4B8C-83A1-F6EECF244321}">
                <p14:modId xmlns:p14="http://schemas.microsoft.com/office/powerpoint/2010/main" val="2166228135"/>
              </p:ext>
            </p:extLst>
          </p:nvPr>
        </p:nvGraphicFramePr>
        <p:xfrm>
          <a:off x="262359" y="3276600"/>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683965744"/>
                  </a:ext>
                </a:extLst>
              </a:tr>
              <a:tr h="370580">
                <a:tc>
                  <a:txBody>
                    <a:bodyPr/>
                    <a:lstStyle/>
                    <a:p>
                      <a:pPr algn="ctr"/>
                      <a:r>
                        <a:rPr lang="en-US" sz="1000" dirty="0"/>
                        <a:t>0.90</a:t>
                      </a:r>
                    </a:p>
                  </a:txBody>
                  <a:tcPr anchor="ctr"/>
                </a:tc>
                <a:tc>
                  <a:txBody>
                    <a:bodyPr/>
                    <a:lstStyle/>
                    <a:p>
                      <a:pPr algn="ctr"/>
                      <a:r>
                        <a:rPr lang="en-US" sz="1000" dirty="0"/>
                        <a:t>0.89</a:t>
                      </a:r>
                    </a:p>
                  </a:txBody>
                  <a:tcPr anchor="ctr"/>
                </a:tc>
                <a:tc>
                  <a:txBody>
                    <a:bodyPr/>
                    <a:lstStyle/>
                    <a:p>
                      <a:pPr algn="ctr"/>
                      <a:r>
                        <a:rPr lang="en-US" sz="1000" dirty="0"/>
                        <a:t>0.91</a:t>
                      </a:r>
                    </a:p>
                  </a:txBody>
                  <a:tcPr anchor="ctr"/>
                </a:tc>
                <a:tc>
                  <a:txBody>
                    <a:bodyPr/>
                    <a:lstStyle/>
                    <a:p>
                      <a:pPr algn="ctr"/>
                      <a:r>
                        <a:rPr lang="en-US" sz="1000" dirty="0"/>
                        <a:t>0.87</a:t>
                      </a:r>
                    </a:p>
                  </a:txBody>
                  <a:tcPr anchor="ctr"/>
                </a:tc>
                <a:tc>
                  <a:txBody>
                    <a:bodyPr/>
                    <a:lstStyle/>
                    <a:p>
                      <a:pPr algn="ctr"/>
                      <a:r>
                        <a:rPr lang="en-US" sz="1000" dirty="0"/>
                        <a:t>0.89</a:t>
                      </a:r>
                    </a:p>
                  </a:txBody>
                  <a:tcPr anchor="ctr"/>
                </a:tc>
                <a:extLst>
                  <a:ext uri="{0D108BD9-81ED-4DB2-BD59-A6C34878D82A}">
                    <a16:rowId xmlns:a16="http://schemas.microsoft.com/office/drawing/2014/main" val="2070404875"/>
                  </a:ext>
                </a:extLst>
              </a:tr>
              <a:tr h="370580">
                <a:tc>
                  <a:txBody>
                    <a:bodyPr/>
                    <a:lstStyle/>
                    <a:p>
                      <a:pPr algn="ctr"/>
                      <a:r>
                        <a:rPr lang="en-US" sz="1000" dirty="0"/>
                        <a:t>0.91</a:t>
                      </a:r>
                    </a:p>
                  </a:txBody>
                  <a:tcPr anchor="ctr"/>
                </a:tc>
                <a:tc>
                  <a:txBody>
                    <a:bodyPr/>
                    <a:lstStyle/>
                    <a:p>
                      <a:pPr algn="ctr"/>
                      <a:r>
                        <a:rPr lang="en-US" sz="1000" dirty="0"/>
                        <a:t>0.90</a:t>
                      </a:r>
                    </a:p>
                  </a:txBody>
                  <a:tcPr anchor="ctr"/>
                </a:tc>
                <a:tc>
                  <a:txBody>
                    <a:bodyPr/>
                    <a:lstStyle/>
                    <a:p>
                      <a:pPr algn="ctr"/>
                      <a:r>
                        <a:rPr lang="en-US" sz="1000" dirty="0"/>
                        <a:t>0.85</a:t>
                      </a:r>
                    </a:p>
                  </a:txBody>
                  <a:tcPr anchor="ctr"/>
                </a:tc>
                <a:tc>
                  <a:txBody>
                    <a:bodyPr/>
                    <a:lstStyle/>
                    <a:p>
                      <a:pPr algn="ctr"/>
                      <a:r>
                        <a:rPr lang="en-US" sz="1000" dirty="0"/>
                        <a:t>0.89</a:t>
                      </a:r>
                    </a:p>
                  </a:txBody>
                  <a:tcPr anchor="ctr"/>
                </a:tc>
                <a:tc>
                  <a:txBody>
                    <a:bodyPr/>
                    <a:lstStyle/>
                    <a:p>
                      <a:pPr algn="ctr"/>
                      <a:r>
                        <a:rPr lang="en-US" sz="1000" dirty="0"/>
                        <a:t>0.90</a:t>
                      </a:r>
                    </a:p>
                  </a:txBody>
                  <a:tcPr anchor="ctr"/>
                </a:tc>
                <a:extLst>
                  <a:ext uri="{0D108BD9-81ED-4DB2-BD59-A6C34878D82A}">
                    <a16:rowId xmlns:a16="http://schemas.microsoft.com/office/drawing/2014/main" val="1375750899"/>
                  </a:ext>
                </a:extLst>
              </a:tr>
              <a:tr h="370580">
                <a:tc>
                  <a:txBody>
                    <a:bodyPr/>
                    <a:lstStyle/>
                    <a:p>
                      <a:pPr algn="ctr"/>
                      <a:r>
                        <a:rPr lang="en-US" sz="1000" dirty="0"/>
                        <a:t>0.46</a:t>
                      </a:r>
                    </a:p>
                  </a:txBody>
                  <a:tcPr anchor="ctr"/>
                </a:tc>
                <a:tc>
                  <a:txBody>
                    <a:bodyPr/>
                    <a:lstStyle/>
                    <a:p>
                      <a:pPr algn="ctr"/>
                      <a:r>
                        <a:rPr lang="en-US" sz="1000" dirty="0"/>
                        <a:t>0.48</a:t>
                      </a:r>
                    </a:p>
                  </a:txBody>
                  <a:tcPr anchor="ctr"/>
                </a:tc>
                <a:tc>
                  <a:txBody>
                    <a:bodyPr/>
                    <a:lstStyle/>
                    <a:p>
                      <a:pPr algn="ctr"/>
                      <a:r>
                        <a:rPr lang="en-US" sz="1000" dirty="0"/>
                        <a:t>0.59</a:t>
                      </a:r>
                    </a:p>
                  </a:txBody>
                  <a:tcPr anchor="ctr"/>
                </a:tc>
                <a:tc>
                  <a:txBody>
                    <a:bodyPr/>
                    <a:lstStyle/>
                    <a:p>
                      <a:pPr algn="ctr"/>
                      <a:r>
                        <a:rPr lang="en-US" sz="1000" dirty="0"/>
                        <a:t>0.56</a:t>
                      </a:r>
                    </a:p>
                  </a:txBody>
                  <a:tcPr anchor="ctr"/>
                </a:tc>
                <a:tc>
                  <a:txBody>
                    <a:bodyPr/>
                    <a:lstStyle/>
                    <a:p>
                      <a:pPr algn="ctr"/>
                      <a:r>
                        <a:rPr lang="en-US" sz="1000" dirty="0"/>
                        <a:t>0.47</a:t>
                      </a:r>
                    </a:p>
                  </a:txBody>
                  <a:tcPr anchor="ctr"/>
                </a:tc>
                <a:extLst>
                  <a:ext uri="{0D108BD9-81ED-4DB2-BD59-A6C34878D82A}">
                    <a16:rowId xmlns:a16="http://schemas.microsoft.com/office/drawing/2014/main" val="962190501"/>
                  </a:ext>
                </a:extLst>
              </a:tr>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563203790"/>
                  </a:ext>
                </a:extLst>
              </a:tr>
            </a:tbl>
          </a:graphicData>
        </a:graphic>
      </p:graphicFrame>
      <p:cxnSp>
        <p:nvCxnSpPr>
          <p:cNvPr id="10" name="Straight Connector 9">
            <a:extLst>
              <a:ext uri="{FF2B5EF4-FFF2-40B4-BE49-F238E27FC236}">
                <a16:creationId xmlns:a16="http://schemas.microsoft.com/office/drawing/2014/main" id="{52DA988C-F81F-E66D-028A-678D9D07D2DE}"/>
              </a:ext>
            </a:extLst>
          </p:cNvPr>
          <p:cNvCxnSpPr/>
          <p:nvPr/>
        </p:nvCxnSpPr>
        <p:spPr>
          <a:xfrm>
            <a:off x="2404534" y="3276600"/>
            <a:ext cx="2192180" cy="153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2630BF-13B4-5A9D-612E-CA902734F15D}"/>
              </a:ext>
            </a:extLst>
          </p:cNvPr>
          <p:cNvCxnSpPr>
            <a:cxnSpLocks/>
          </p:cNvCxnSpPr>
          <p:nvPr/>
        </p:nvCxnSpPr>
        <p:spPr>
          <a:xfrm flipV="1">
            <a:off x="2404534" y="4992130"/>
            <a:ext cx="2192180" cy="13737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624FF23F-C343-1B5C-4A06-4C25C18A8650}"/>
              </a:ext>
            </a:extLst>
          </p:cNvPr>
          <p:cNvGraphicFramePr>
            <a:graphicFrameLocks noGrp="1"/>
          </p:cNvGraphicFramePr>
          <p:nvPr>
            <p:extLst>
              <p:ext uri="{D42A27DB-BD31-4B8C-83A1-F6EECF244321}">
                <p14:modId xmlns:p14="http://schemas.microsoft.com/office/powerpoint/2010/main" val="3582016614"/>
              </p:ext>
            </p:extLst>
          </p:nvPr>
        </p:nvGraphicFramePr>
        <p:xfrm>
          <a:off x="9952459" y="3666067"/>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683965744"/>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2070404875"/>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1375750899"/>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962190501"/>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563203790"/>
                  </a:ext>
                </a:extLst>
              </a:tr>
            </a:tbl>
          </a:graphicData>
        </a:graphic>
      </p:graphicFrame>
      <p:cxnSp>
        <p:nvCxnSpPr>
          <p:cNvPr id="16" name="Straight Connector 15">
            <a:extLst>
              <a:ext uri="{FF2B5EF4-FFF2-40B4-BE49-F238E27FC236}">
                <a16:creationId xmlns:a16="http://schemas.microsoft.com/office/drawing/2014/main" id="{E49D280B-9A63-4720-1B95-42AC8E2934FE}"/>
              </a:ext>
            </a:extLst>
          </p:cNvPr>
          <p:cNvCxnSpPr/>
          <p:nvPr/>
        </p:nvCxnSpPr>
        <p:spPr>
          <a:xfrm flipV="1">
            <a:off x="8846065" y="3666067"/>
            <a:ext cx="1106394" cy="1140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2150B2-0041-FF1E-9BEC-1C8064F3C64E}"/>
              </a:ext>
            </a:extLst>
          </p:cNvPr>
          <p:cNvCxnSpPr/>
          <p:nvPr/>
        </p:nvCxnSpPr>
        <p:spPr>
          <a:xfrm flipH="1" flipV="1">
            <a:off x="8846065" y="4992130"/>
            <a:ext cx="1110735" cy="52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94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Inspiration from Physics</a:t>
            </a:r>
            <a:endParaRPr lang="en-US" b="0" dirty="0"/>
          </a:p>
        </p:txBody>
      </p:sp>
    </p:spTree>
    <p:extLst>
      <p:ext uri="{BB962C8B-B14F-4D97-AF65-F5344CB8AC3E}">
        <p14:creationId xmlns:p14="http://schemas.microsoft.com/office/powerpoint/2010/main" val="3732821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Perhaps unsurprisingly, U-Net has a distinctive U-shaped architecture…</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1878905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C8F-1551-2C1F-90F5-854BCCBB9CE9}"/>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FA72AF2-2F33-F913-88F1-2644EC3243C3}"/>
              </a:ext>
            </a:extLst>
          </p:cNvPr>
          <p:cNvSpPr>
            <a:spLocks noGrp="1"/>
          </p:cNvSpPr>
          <p:nvPr>
            <p:ph type="body" sz="quarter" idx="11"/>
          </p:nvPr>
        </p:nvSpPr>
        <p:spPr/>
        <p:txBody>
          <a:bodyPr/>
          <a:lstStyle/>
          <a:p>
            <a:r>
              <a:rPr lang="en-US" dirty="0"/>
              <a:t>There are some key components of U-Net that are worth going over…</a:t>
            </a:r>
          </a:p>
        </p:txBody>
      </p:sp>
      <p:sp>
        <p:nvSpPr>
          <p:cNvPr id="4" name="Text Placeholder 3">
            <a:extLst>
              <a:ext uri="{FF2B5EF4-FFF2-40B4-BE49-F238E27FC236}">
                <a16:creationId xmlns:a16="http://schemas.microsoft.com/office/drawing/2014/main" id="{FB6E11F1-67CC-F037-14BA-519DFDAD2C39}"/>
              </a:ext>
            </a:extLst>
          </p:cNvPr>
          <p:cNvSpPr>
            <a:spLocks noGrp="1"/>
          </p:cNvSpPr>
          <p:nvPr>
            <p:ph type="body" sz="quarter" idx="12"/>
          </p:nvPr>
        </p:nvSpPr>
        <p:spPr/>
        <p:txBody>
          <a:bodyPr/>
          <a:lstStyle/>
          <a:p>
            <a:r>
              <a:rPr lang="en-US" dirty="0"/>
              <a:t>Convolution</a:t>
            </a:r>
          </a:p>
          <a:p>
            <a:r>
              <a:rPr lang="en-US" dirty="0"/>
              <a:t>Residuals</a:t>
            </a:r>
          </a:p>
          <a:p>
            <a:r>
              <a:rPr lang="en-US" dirty="0" err="1"/>
              <a:t>Upsampling</a:t>
            </a:r>
            <a:endParaRPr lang="en-US" dirty="0"/>
          </a:p>
          <a:p>
            <a:r>
              <a:rPr lang="en-US" dirty="0"/>
              <a:t>Pooling</a:t>
            </a:r>
          </a:p>
        </p:txBody>
      </p:sp>
    </p:spTree>
    <p:extLst>
      <p:ext uri="{BB962C8B-B14F-4D97-AF65-F5344CB8AC3E}">
        <p14:creationId xmlns:p14="http://schemas.microsoft.com/office/powerpoint/2010/main" val="284600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5EB8-5DC6-93BC-42EC-A842F4B35C6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5C3D46E-0FE4-0473-90AF-9B93946B2439}"/>
              </a:ext>
            </a:extLst>
          </p:cNvPr>
          <p:cNvSpPr>
            <a:spLocks noGrp="1"/>
          </p:cNvSpPr>
          <p:nvPr>
            <p:ph type="body" sz="quarter" idx="11"/>
          </p:nvPr>
        </p:nvSpPr>
        <p:spPr/>
        <p:txBody>
          <a:bodyPr/>
          <a:lstStyle/>
          <a:p>
            <a:r>
              <a:rPr lang="en-US" dirty="0"/>
              <a:t>Convolution was a major advancement in machine vision</a:t>
            </a:r>
          </a:p>
        </p:txBody>
      </p:sp>
      <p:sp>
        <p:nvSpPr>
          <p:cNvPr id="4" name="Text Placeholder 3">
            <a:extLst>
              <a:ext uri="{FF2B5EF4-FFF2-40B4-BE49-F238E27FC236}">
                <a16:creationId xmlns:a16="http://schemas.microsoft.com/office/drawing/2014/main" id="{F85AC6FE-FE08-12D2-746D-4189EE552661}"/>
              </a:ext>
            </a:extLst>
          </p:cNvPr>
          <p:cNvSpPr>
            <a:spLocks noGrp="1"/>
          </p:cNvSpPr>
          <p:nvPr>
            <p:ph type="body" sz="quarter" idx="12"/>
          </p:nvPr>
        </p:nvSpPr>
        <p:spPr/>
        <p:txBody>
          <a:bodyPr/>
          <a:lstStyle/>
          <a:p>
            <a:r>
              <a:rPr lang="en-US" dirty="0"/>
              <a:t>CNNs are essentially the reason why deep learning research exploded</a:t>
            </a:r>
          </a:p>
          <a:p>
            <a:r>
              <a:rPr lang="en-US" i="1" dirty="0"/>
              <a:t>Gradient-based Learning Applied to Document Recognition</a:t>
            </a:r>
            <a:r>
              <a:rPr lang="en-US" dirty="0"/>
              <a:t>, 1998, </a:t>
            </a:r>
            <a:r>
              <a:rPr lang="en-US" dirty="0" err="1"/>
              <a:t>LeCun</a:t>
            </a:r>
            <a:r>
              <a:rPr lang="en-US" dirty="0"/>
              <a:t> et al, ~65k citations</a:t>
            </a:r>
          </a:p>
          <a:p>
            <a:r>
              <a:rPr lang="en-US" i="1" dirty="0"/>
              <a:t>ImageNet Classification with Deep Convolutional Neural Networks</a:t>
            </a:r>
            <a:r>
              <a:rPr lang="en-US" dirty="0"/>
              <a:t>, 2012, </a:t>
            </a:r>
            <a:r>
              <a:rPr lang="en-US" dirty="0" err="1"/>
              <a:t>Krizhevsky</a:t>
            </a:r>
            <a:r>
              <a:rPr lang="en-US" dirty="0"/>
              <a:t> et al, ~130k citations</a:t>
            </a:r>
          </a:p>
          <a:p>
            <a:pPr marL="0" indent="0">
              <a:buNone/>
            </a:pPr>
            <a:endParaRPr lang="en-US" i="1" dirty="0"/>
          </a:p>
        </p:txBody>
      </p:sp>
      <p:pic>
        <p:nvPicPr>
          <p:cNvPr id="5124" name="Picture 4" descr="Basics of Convolutional Neural Networks using Pytorch Lightning | by  Aayushmaan Jain | Medium">
            <a:extLst>
              <a:ext uri="{FF2B5EF4-FFF2-40B4-BE49-F238E27FC236}">
                <a16:creationId xmlns:a16="http://schemas.microsoft.com/office/drawing/2014/main" id="{CB4F4453-3D79-E570-C2F7-7732BD19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535" y="1884128"/>
            <a:ext cx="5976230" cy="59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3DBF3-9E17-A4A0-1B31-8AC617B8BA9C}"/>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45F1BBE6-30DC-D3CB-35CA-AA74CCB8C1AE}"/>
              </a:ext>
            </a:extLst>
          </p:cNvPr>
          <p:cNvSpPr>
            <a:spLocks noGrp="1"/>
          </p:cNvSpPr>
          <p:nvPr>
            <p:ph type="body" sz="quarter" idx="11"/>
          </p:nvPr>
        </p:nvSpPr>
        <p:spPr/>
        <p:txBody>
          <a:bodyPr>
            <a:normAutofit fontScale="85000" lnSpcReduction="10000"/>
          </a:bodyPr>
          <a:lstStyle/>
          <a:p>
            <a:r>
              <a:rPr lang="en-US" dirty="0"/>
              <a:t>Like CNNs, residual neural networks were a major step forward for deep learning.</a:t>
            </a:r>
          </a:p>
        </p:txBody>
      </p:sp>
      <p:pic>
        <p:nvPicPr>
          <p:cNvPr id="5" name="Picture 4">
            <a:extLst>
              <a:ext uri="{FF2B5EF4-FFF2-40B4-BE49-F238E27FC236}">
                <a16:creationId xmlns:a16="http://schemas.microsoft.com/office/drawing/2014/main" id="{98262719-1FCE-37AF-0B90-643C40D5455E}"/>
              </a:ext>
            </a:extLst>
          </p:cNvPr>
          <p:cNvPicPr>
            <a:picLocks noChangeAspect="1"/>
          </p:cNvPicPr>
          <p:nvPr/>
        </p:nvPicPr>
        <p:blipFill>
          <a:blip r:embed="rId3"/>
          <a:stretch>
            <a:fillRect/>
          </a:stretch>
        </p:blipFill>
        <p:spPr>
          <a:xfrm>
            <a:off x="4067204" y="3958223"/>
            <a:ext cx="4057591" cy="2624203"/>
          </a:xfrm>
          <a:prstGeom prst="rect">
            <a:avLst/>
          </a:prstGeom>
        </p:spPr>
      </p:pic>
      <p:sp>
        <p:nvSpPr>
          <p:cNvPr id="4" name="Text Placeholder 3">
            <a:extLst>
              <a:ext uri="{FF2B5EF4-FFF2-40B4-BE49-F238E27FC236}">
                <a16:creationId xmlns:a16="http://schemas.microsoft.com/office/drawing/2014/main" id="{81CF0844-226E-D07E-31FF-470C9F0CD36F}"/>
              </a:ext>
            </a:extLst>
          </p:cNvPr>
          <p:cNvSpPr>
            <a:spLocks noGrp="1"/>
          </p:cNvSpPr>
          <p:nvPr>
            <p:ph type="body" sz="quarter" idx="12"/>
          </p:nvPr>
        </p:nvSpPr>
        <p:spPr/>
        <p:txBody>
          <a:bodyPr/>
          <a:lstStyle/>
          <a:p>
            <a:r>
              <a:rPr lang="en-US" i="1" dirty="0"/>
              <a:t>Deep Residual Learning for Image Recognition</a:t>
            </a:r>
            <a:r>
              <a:rPr lang="en-US" dirty="0"/>
              <a:t>, He et al, Microsoft Research, 2015 ~210k citations</a:t>
            </a:r>
          </a:p>
          <a:p>
            <a:r>
              <a:rPr lang="en-US" dirty="0"/>
              <a:t>Most neural networks now use residual connections.</a:t>
            </a:r>
          </a:p>
          <a:p>
            <a:r>
              <a:rPr lang="en-US" dirty="0"/>
              <a:t>After </a:t>
            </a:r>
            <a:r>
              <a:rPr lang="en-US" dirty="0" err="1"/>
              <a:t>AlexNet</a:t>
            </a:r>
            <a:r>
              <a:rPr lang="en-US" dirty="0"/>
              <a:t>, the main idea was simply to make the neural network bigger.</a:t>
            </a:r>
          </a:p>
          <a:p>
            <a:r>
              <a:rPr lang="en-US" dirty="0"/>
              <a:t>However, after a certain point, error appeared to increase that was not attributable to overfitting. </a:t>
            </a:r>
          </a:p>
          <a:p>
            <a:r>
              <a:rPr lang="en-US" dirty="0"/>
              <a:t>Instead of trying to learn a complicated function to transform the inputs directly to the outputs, we learn: “what do we need to change in order to transform the inputs to the outputs”</a:t>
            </a:r>
          </a:p>
          <a:p>
            <a:r>
              <a:rPr lang="en-US" dirty="0"/>
              <a:t>The trick is to add skip connections:</a:t>
            </a:r>
          </a:p>
          <a:p>
            <a:endParaRPr lang="en-US" dirty="0"/>
          </a:p>
          <a:p>
            <a:pPr marL="0" indent="0">
              <a:buNone/>
            </a:pPr>
            <a:endParaRPr lang="en-US" dirty="0"/>
          </a:p>
        </p:txBody>
      </p:sp>
    </p:spTree>
    <p:extLst>
      <p:ext uri="{BB962C8B-B14F-4D97-AF65-F5344CB8AC3E}">
        <p14:creationId xmlns:p14="http://schemas.microsoft.com/office/powerpoint/2010/main" val="42535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9BA9B-BB84-FD56-9212-356AC32C7F0A}"/>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ED8ACAD4-2BDE-CF6C-54BD-A8BBE072C55B}"/>
              </a:ext>
            </a:extLst>
          </p:cNvPr>
          <p:cNvSpPr>
            <a:spLocks noGrp="1"/>
          </p:cNvSpPr>
          <p:nvPr>
            <p:ph type="body" sz="quarter" idx="11"/>
          </p:nvPr>
        </p:nvSpPr>
        <p:spPr/>
        <p:txBody>
          <a:bodyPr/>
          <a:lstStyle/>
          <a:p>
            <a:r>
              <a:rPr lang="en-US" dirty="0" err="1"/>
              <a:t>Upsampling</a:t>
            </a:r>
            <a:endParaRPr lang="en-US" dirty="0"/>
          </a:p>
        </p:txBody>
      </p:sp>
      <p:pic>
        <p:nvPicPr>
          <p:cNvPr id="6146" name="Picture 2" descr="neural network - What are deconvolutional layers? - Data Science Stack  Exchange">
            <a:extLst>
              <a:ext uri="{FF2B5EF4-FFF2-40B4-BE49-F238E27FC236}">
                <a16:creationId xmlns:a16="http://schemas.microsoft.com/office/drawing/2014/main" id="{804A370A-6794-C8B7-7D93-3A7A0A683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849" y="2156155"/>
            <a:ext cx="3969620" cy="451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4CBD5CB-4AA9-D61C-BA78-BB98A3D4537E}"/>
              </a:ext>
            </a:extLst>
          </p:cNvPr>
          <p:cNvSpPr>
            <a:spLocks noGrp="1"/>
          </p:cNvSpPr>
          <p:nvPr>
            <p:ph type="body" sz="quarter" idx="12"/>
          </p:nvPr>
        </p:nvSpPr>
        <p:spPr/>
        <p:txBody>
          <a:bodyPr/>
          <a:lstStyle/>
          <a:p>
            <a:r>
              <a:rPr lang="en-US" dirty="0"/>
              <a:t>In an autoencoder using convolutional filters, we have to go from our small bottleneck back to the original image size.</a:t>
            </a:r>
          </a:p>
          <a:p>
            <a:r>
              <a:rPr lang="en-US" dirty="0"/>
              <a:t>We use </a:t>
            </a:r>
            <a:r>
              <a:rPr lang="en-US" dirty="0" err="1"/>
              <a:t>UpSampling</a:t>
            </a:r>
            <a:r>
              <a:rPr lang="en-US" dirty="0"/>
              <a:t> for this:</a:t>
            </a:r>
          </a:p>
          <a:p>
            <a:pPr marL="0" indent="0">
              <a:buNone/>
            </a:pPr>
            <a:endParaRPr lang="en-US" dirty="0"/>
          </a:p>
        </p:txBody>
      </p:sp>
    </p:spTree>
    <p:extLst>
      <p:ext uri="{BB962C8B-B14F-4D97-AF65-F5344CB8AC3E}">
        <p14:creationId xmlns:p14="http://schemas.microsoft.com/office/powerpoint/2010/main" val="6142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Let’s look at the U-Net architecture again…</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2304576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CLIP</a:t>
            </a:r>
          </a:p>
        </p:txBody>
      </p:sp>
    </p:spTree>
    <p:extLst>
      <p:ext uri="{BB962C8B-B14F-4D97-AF65-F5344CB8AC3E}">
        <p14:creationId xmlns:p14="http://schemas.microsoft.com/office/powerpoint/2010/main" val="179574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~16k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2205459" y="3089638"/>
            <a:ext cx="7772400" cy="2893474"/>
          </a:xfrm>
          <a:prstGeom prst="rect">
            <a:avLst/>
          </a:prstGeom>
        </p:spPr>
      </p:pic>
    </p:spTree>
    <p:extLst>
      <p:ext uri="{BB962C8B-B14F-4D97-AF65-F5344CB8AC3E}">
        <p14:creationId xmlns:p14="http://schemas.microsoft.com/office/powerpoint/2010/main" val="44270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Diffusion</a:t>
            </a:r>
            <a:endParaRPr lang="en-US" b="0" dirty="0"/>
          </a:p>
        </p:txBody>
      </p:sp>
    </p:spTree>
    <p:extLst>
      <p:ext uri="{BB962C8B-B14F-4D97-AF65-F5344CB8AC3E}">
        <p14:creationId xmlns:p14="http://schemas.microsoft.com/office/powerpoint/2010/main" val="2917742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Back to this…</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9AC99E8D-DFC9-612C-C2D8-A04916C79849}"/>
                  </a:ext>
                </a:extLst>
              </p14:cNvPr>
              <p14:cNvContentPartPr/>
              <p14:nvPr/>
            </p14:nvContentPartPr>
            <p14:xfrm>
              <a:off x="2242504" y="2152059"/>
              <a:ext cx="1204920" cy="2574720"/>
            </p14:xfrm>
          </p:contentPart>
        </mc:Choice>
        <mc:Fallback xmlns="">
          <p:pic>
            <p:nvPicPr>
              <p:cNvPr id="28" name="Ink 27">
                <a:extLst>
                  <a:ext uri="{FF2B5EF4-FFF2-40B4-BE49-F238E27FC236}">
                    <a16:creationId xmlns:a16="http://schemas.microsoft.com/office/drawing/2014/main" id="{9AC99E8D-DFC9-612C-C2D8-A04916C79849}"/>
                  </a:ext>
                </a:extLst>
              </p:cNvPr>
              <p:cNvPicPr/>
              <p:nvPr/>
            </p:nvPicPr>
            <p:blipFill>
              <a:blip r:embed="rId5"/>
              <a:stretch>
                <a:fillRect/>
              </a:stretch>
            </p:blipFill>
            <p:spPr>
              <a:xfrm>
                <a:off x="2206864" y="2116059"/>
                <a:ext cx="1276560" cy="264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8F0F2CD1-2E40-792D-47EE-FCB2A5A05868}"/>
                  </a:ext>
                </a:extLst>
              </p14:cNvPr>
              <p14:cNvContentPartPr/>
              <p14:nvPr/>
            </p14:nvContentPartPr>
            <p14:xfrm>
              <a:off x="2363104" y="2161059"/>
              <a:ext cx="1010160" cy="2783880"/>
            </p14:xfrm>
          </p:contentPart>
        </mc:Choice>
        <mc:Fallback xmlns="">
          <p:pic>
            <p:nvPicPr>
              <p:cNvPr id="29" name="Ink 28">
                <a:extLst>
                  <a:ext uri="{FF2B5EF4-FFF2-40B4-BE49-F238E27FC236}">
                    <a16:creationId xmlns:a16="http://schemas.microsoft.com/office/drawing/2014/main" id="{8F0F2CD1-2E40-792D-47EE-FCB2A5A05868}"/>
                  </a:ext>
                </a:extLst>
              </p:cNvPr>
              <p:cNvPicPr/>
              <p:nvPr/>
            </p:nvPicPr>
            <p:blipFill>
              <a:blip r:embed="rId7"/>
              <a:stretch>
                <a:fillRect/>
              </a:stretch>
            </p:blipFill>
            <p:spPr>
              <a:xfrm>
                <a:off x="2327464" y="2125419"/>
                <a:ext cx="1081800" cy="285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AF31DF74-C0BC-D2C9-34E7-3DD2D252B50A}"/>
                  </a:ext>
                </a:extLst>
              </p14:cNvPr>
              <p14:cNvContentPartPr/>
              <p14:nvPr/>
            </p14:nvContentPartPr>
            <p14:xfrm>
              <a:off x="4751344" y="3050619"/>
              <a:ext cx="3670920" cy="1812240"/>
            </p14:xfrm>
          </p:contentPart>
        </mc:Choice>
        <mc:Fallback xmlns="">
          <p:pic>
            <p:nvPicPr>
              <p:cNvPr id="43" name="Ink 42">
                <a:extLst>
                  <a:ext uri="{FF2B5EF4-FFF2-40B4-BE49-F238E27FC236}">
                    <a16:creationId xmlns:a16="http://schemas.microsoft.com/office/drawing/2014/main" id="{AF31DF74-C0BC-D2C9-34E7-3DD2D252B50A}"/>
                  </a:ext>
                </a:extLst>
              </p:cNvPr>
              <p:cNvPicPr/>
              <p:nvPr/>
            </p:nvPicPr>
            <p:blipFill>
              <a:blip r:embed="rId9"/>
              <a:stretch>
                <a:fillRect/>
              </a:stretch>
            </p:blipFill>
            <p:spPr>
              <a:xfrm>
                <a:off x="4715704" y="3014979"/>
                <a:ext cx="3742560" cy="188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28F518AD-E28A-2158-3F17-7842B0724CEE}"/>
                  </a:ext>
                </a:extLst>
              </p14:cNvPr>
              <p14:cNvContentPartPr/>
              <p14:nvPr/>
            </p14:nvContentPartPr>
            <p14:xfrm>
              <a:off x="4763944" y="3128019"/>
              <a:ext cx="3254760" cy="1728720"/>
            </p14:xfrm>
          </p:contentPart>
        </mc:Choice>
        <mc:Fallback xmlns="">
          <p:pic>
            <p:nvPicPr>
              <p:cNvPr id="45" name="Ink 44">
                <a:extLst>
                  <a:ext uri="{FF2B5EF4-FFF2-40B4-BE49-F238E27FC236}">
                    <a16:creationId xmlns:a16="http://schemas.microsoft.com/office/drawing/2014/main" id="{28F518AD-E28A-2158-3F17-7842B0724CEE}"/>
                  </a:ext>
                </a:extLst>
              </p:cNvPr>
              <p:cNvPicPr/>
              <p:nvPr/>
            </p:nvPicPr>
            <p:blipFill>
              <a:blip r:embed="rId11"/>
              <a:stretch>
                <a:fillRect/>
              </a:stretch>
            </p:blipFill>
            <p:spPr>
              <a:xfrm>
                <a:off x="4727944" y="3092019"/>
                <a:ext cx="332640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CF48F1C2-06E7-EC06-F99A-DCBD1E405D7A}"/>
                  </a:ext>
                </a:extLst>
              </p14:cNvPr>
              <p14:cNvContentPartPr/>
              <p14:nvPr/>
            </p14:nvContentPartPr>
            <p14:xfrm>
              <a:off x="8986024" y="2301459"/>
              <a:ext cx="1264680" cy="1887120"/>
            </p14:xfrm>
          </p:contentPart>
        </mc:Choice>
        <mc:Fallback xmlns="">
          <p:pic>
            <p:nvPicPr>
              <p:cNvPr id="47" name="Ink 46">
                <a:extLst>
                  <a:ext uri="{FF2B5EF4-FFF2-40B4-BE49-F238E27FC236}">
                    <a16:creationId xmlns:a16="http://schemas.microsoft.com/office/drawing/2014/main" id="{CF48F1C2-06E7-EC06-F99A-DCBD1E405D7A}"/>
                  </a:ext>
                </a:extLst>
              </p:cNvPr>
              <p:cNvPicPr/>
              <p:nvPr/>
            </p:nvPicPr>
            <p:blipFill>
              <a:blip r:embed="rId13"/>
              <a:stretch>
                <a:fillRect/>
              </a:stretch>
            </p:blipFill>
            <p:spPr>
              <a:xfrm>
                <a:off x="8950384" y="2265819"/>
                <a:ext cx="1336320" cy="195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1CBEE397-67C9-2E28-5A28-2C5804A5235E}"/>
                  </a:ext>
                </a:extLst>
              </p14:cNvPr>
              <p14:cNvContentPartPr/>
              <p14:nvPr/>
            </p14:nvContentPartPr>
            <p14:xfrm>
              <a:off x="8995384" y="2335659"/>
              <a:ext cx="1114920" cy="1620720"/>
            </p14:xfrm>
          </p:contentPart>
        </mc:Choice>
        <mc:Fallback xmlns="">
          <p:pic>
            <p:nvPicPr>
              <p:cNvPr id="50" name="Ink 49">
                <a:extLst>
                  <a:ext uri="{FF2B5EF4-FFF2-40B4-BE49-F238E27FC236}">
                    <a16:creationId xmlns:a16="http://schemas.microsoft.com/office/drawing/2014/main" id="{1CBEE397-67C9-2E28-5A28-2C5804A5235E}"/>
                  </a:ext>
                </a:extLst>
              </p:cNvPr>
              <p:cNvPicPr/>
              <p:nvPr/>
            </p:nvPicPr>
            <p:blipFill>
              <a:blip r:embed="rId15"/>
              <a:stretch>
                <a:fillRect/>
              </a:stretch>
            </p:blipFill>
            <p:spPr>
              <a:xfrm>
                <a:off x="8959384" y="2299659"/>
                <a:ext cx="1186560" cy="1692360"/>
              </a:xfrm>
              <a:prstGeom prst="rect">
                <a:avLst/>
              </a:prstGeom>
            </p:spPr>
          </p:pic>
        </mc:Fallback>
      </mc:AlternateContent>
    </p:spTree>
    <p:extLst>
      <p:ext uri="{BB962C8B-B14F-4D97-AF65-F5344CB8AC3E}">
        <p14:creationId xmlns:p14="http://schemas.microsoft.com/office/powerpoint/2010/main" val="33094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B43C0-332C-A931-DBB1-C29CB397AC1F}"/>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6F66A5B5-A120-2647-C89F-68CCE2EE186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A2F848A4-CADB-8BA9-6BB3-0131B6152894}"/>
              </a:ext>
            </a:extLst>
          </p:cNvPr>
          <p:cNvSpPr>
            <a:spLocks noGrp="1"/>
          </p:cNvSpPr>
          <p:nvPr>
            <p:ph type="body" sz="quarter" idx="12"/>
          </p:nvPr>
        </p:nvSpPr>
        <p:spPr/>
        <p:txBody>
          <a:bodyPr/>
          <a:lstStyle/>
          <a:p>
            <a:r>
              <a:rPr lang="en-US" dirty="0"/>
              <a:t>Charge densities are objects that have different amounts of charge depending on where you are on the object.</a:t>
            </a:r>
          </a:p>
          <a:p>
            <a:r>
              <a:rPr lang="en-US" dirty="0"/>
              <a:t>High charge repels electrons strongly, low charge repels electrons weakly:</a:t>
            </a:r>
          </a:p>
        </p:txBody>
      </p:sp>
      <p:pic>
        <p:nvPicPr>
          <p:cNvPr id="5" name="Picture 4">
            <a:extLst>
              <a:ext uri="{FF2B5EF4-FFF2-40B4-BE49-F238E27FC236}">
                <a16:creationId xmlns:a16="http://schemas.microsoft.com/office/drawing/2014/main" id="{DE5F1A90-FC4F-3DC5-BF90-E7345F9F251D}"/>
              </a:ext>
            </a:extLst>
          </p:cNvPr>
          <p:cNvPicPr>
            <a:picLocks noChangeAspect="1"/>
          </p:cNvPicPr>
          <p:nvPr/>
        </p:nvPicPr>
        <p:blipFill>
          <a:blip r:embed="rId2"/>
          <a:stretch>
            <a:fillRect/>
          </a:stretch>
        </p:blipFill>
        <p:spPr>
          <a:xfrm>
            <a:off x="2205459" y="2971993"/>
            <a:ext cx="7772400" cy="3366757"/>
          </a:xfrm>
          <a:prstGeom prst="rect">
            <a:avLst/>
          </a:prstGeom>
        </p:spPr>
      </p:pic>
    </p:spTree>
    <p:extLst>
      <p:ext uri="{BB962C8B-B14F-4D97-AF65-F5344CB8AC3E}">
        <p14:creationId xmlns:p14="http://schemas.microsoft.com/office/powerpoint/2010/main" val="1391096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52047" y="148939"/>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Tree>
    <p:extLst>
      <p:ext uri="{BB962C8B-B14F-4D97-AF65-F5344CB8AC3E}">
        <p14:creationId xmlns:p14="http://schemas.microsoft.com/office/powerpoint/2010/main" val="156044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E0D50-4401-92CA-ED1B-EB929CD65A93}"/>
              </a:ext>
            </a:extLst>
          </p:cNvPr>
          <p:cNvSpPr>
            <a:spLocks noGrp="1"/>
          </p:cNvSpPr>
          <p:nvPr>
            <p:ph type="body" sz="quarter" idx="10"/>
          </p:nvPr>
        </p:nvSpPr>
        <p:spPr/>
        <p:txBody>
          <a:bodyPr vert="horz" lIns="91440" tIns="45720" rIns="91440" bIns="45720" rtlCol="0" anchor="t">
            <a:normAutofit/>
          </a:bodyPr>
          <a:lstStyle/>
          <a:p>
            <a:r>
              <a:rPr lang="en-US" dirty="0"/>
              <a:t>Diffusion</a:t>
            </a:r>
          </a:p>
        </p:txBody>
      </p:sp>
      <p:sp>
        <p:nvSpPr>
          <p:cNvPr id="3" name="Text Placeholder 2">
            <a:extLst>
              <a:ext uri="{FF2B5EF4-FFF2-40B4-BE49-F238E27FC236}">
                <a16:creationId xmlns:a16="http://schemas.microsoft.com/office/drawing/2014/main" id="{145AD6E6-D4C8-FD28-0C1F-D6EB6CD24589}"/>
              </a:ext>
            </a:extLst>
          </p:cNvPr>
          <p:cNvSpPr>
            <a:spLocks noGrp="1"/>
          </p:cNvSpPr>
          <p:nvPr>
            <p:ph type="body" sz="quarter" idx="11"/>
          </p:nvPr>
        </p:nvSpPr>
        <p:spPr/>
        <p:txBody>
          <a:bodyPr vert="horz" lIns="91440" tIns="45720" rIns="91440" bIns="45720" rtlCol="0" anchor="t">
            <a:normAutofit/>
          </a:bodyPr>
          <a:lstStyle/>
          <a:p>
            <a:r>
              <a:rPr lang="en-US" sz="2650" dirty="0"/>
              <a:t>Diffusion models have a forward process and a reverse process...</a:t>
            </a:r>
            <a:endParaRPr lang="en-US" dirty="0"/>
          </a:p>
        </p:txBody>
      </p:sp>
      <p:sp>
        <p:nvSpPr>
          <p:cNvPr id="4" name="Text Placeholder 3">
            <a:extLst>
              <a:ext uri="{FF2B5EF4-FFF2-40B4-BE49-F238E27FC236}">
                <a16:creationId xmlns:a16="http://schemas.microsoft.com/office/drawing/2014/main" id="{EDA5AB3D-AB77-F028-744A-B01D73626856}"/>
              </a:ext>
            </a:extLst>
          </p:cNvPr>
          <p:cNvSpPr>
            <a:spLocks noGrp="1"/>
          </p:cNvSpPr>
          <p:nvPr>
            <p:ph type="body" sz="quarter" idx="12"/>
          </p:nvPr>
        </p:nvSpPr>
        <p:spPr/>
        <p:txBody>
          <a:bodyPr vert="horz" lIns="91440" tIns="45720" rIns="91440" bIns="45720" rtlCol="0" anchor="t">
            <a:normAutofit/>
          </a:bodyPr>
          <a:lstStyle/>
          <a:p>
            <a:pPr marL="380365" indent="-380365"/>
            <a:r>
              <a:rPr lang="en-US" sz="1850" dirty="0"/>
              <a:t>Forward:</a:t>
            </a:r>
          </a:p>
          <a:p>
            <a:pPr marL="380365" indent="-380365"/>
            <a:endParaRPr lang="en-US" sz="1850" dirty="0"/>
          </a:p>
          <a:p>
            <a:pPr marL="380365" indent="-380365"/>
            <a:endParaRPr lang="en-US" sz="1850" dirty="0"/>
          </a:p>
          <a:p>
            <a:pPr marL="380365" indent="-380365"/>
            <a:endParaRPr lang="en-US" sz="1850" dirty="0"/>
          </a:p>
          <a:p>
            <a:pPr marL="380365" indent="-380365"/>
            <a:endParaRPr lang="en-US" sz="1850" dirty="0"/>
          </a:p>
          <a:p>
            <a:pPr marL="380365" indent="-380365"/>
            <a:endParaRPr lang="en-US" sz="1850" dirty="0"/>
          </a:p>
          <a:p>
            <a:pPr marL="380365" indent="-380365"/>
            <a:r>
              <a:rPr lang="en-US" sz="1850" dirty="0"/>
              <a:t>Reverse:</a:t>
            </a:r>
          </a:p>
        </p:txBody>
      </p:sp>
      <p:pic>
        <p:nvPicPr>
          <p:cNvPr id="5" name="Picture 4" descr="A diagram of a mathematical equation&#10;&#10;Description automatically generated">
            <a:extLst>
              <a:ext uri="{FF2B5EF4-FFF2-40B4-BE49-F238E27FC236}">
                <a16:creationId xmlns:a16="http://schemas.microsoft.com/office/drawing/2014/main" id="{AA2FAD4B-53EB-B84A-9932-58E18200326A}"/>
              </a:ext>
            </a:extLst>
          </p:cNvPr>
          <p:cNvPicPr>
            <a:picLocks noChangeAspect="1"/>
          </p:cNvPicPr>
          <p:nvPr/>
        </p:nvPicPr>
        <p:blipFill>
          <a:blip r:embed="rId3"/>
          <a:stretch>
            <a:fillRect/>
          </a:stretch>
        </p:blipFill>
        <p:spPr>
          <a:xfrm>
            <a:off x="1339942" y="2116170"/>
            <a:ext cx="9504754" cy="1698008"/>
          </a:xfrm>
          <a:prstGeom prst="rect">
            <a:avLst/>
          </a:prstGeom>
        </p:spPr>
      </p:pic>
      <p:pic>
        <p:nvPicPr>
          <p:cNvPr id="6" name="Picture 5" descr="A diagram of a mathematical equation&#10;&#10;Description automatically generated">
            <a:extLst>
              <a:ext uri="{FF2B5EF4-FFF2-40B4-BE49-F238E27FC236}">
                <a16:creationId xmlns:a16="http://schemas.microsoft.com/office/drawing/2014/main" id="{94E00DDB-F432-5601-9254-0136DED5690A}"/>
              </a:ext>
            </a:extLst>
          </p:cNvPr>
          <p:cNvPicPr>
            <a:picLocks noChangeAspect="1"/>
          </p:cNvPicPr>
          <p:nvPr/>
        </p:nvPicPr>
        <p:blipFill>
          <a:blip r:embed="rId4"/>
          <a:stretch>
            <a:fillRect/>
          </a:stretch>
        </p:blipFill>
        <p:spPr>
          <a:xfrm>
            <a:off x="1347305" y="4398490"/>
            <a:ext cx="9515796" cy="1679601"/>
          </a:xfrm>
          <a:prstGeom prst="rect">
            <a:avLst/>
          </a:prstGeom>
        </p:spPr>
      </p:pic>
    </p:spTree>
    <p:extLst>
      <p:ext uri="{BB962C8B-B14F-4D97-AF65-F5344CB8AC3E}">
        <p14:creationId xmlns:p14="http://schemas.microsoft.com/office/powerpoint/2010/main" val="951780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3627A-7F68-B46E-9FD2-990711840145}"/>
              </a:ext>
            </a:extLst>
          </p:cNvPr>
          <p:cNvSpPr>
            <a:spLocks noGrp="1"/>
          </p:cNvSpPr>
          <p:nvPr>
            <p:ph type="body" sz="quarter" idx="10"/>
          </p:nvPr>
        </p:nvSpPr>
        <p:spPr/>
        <p:txBody>
          <a:bodyPr vert="horz" lIns="91440" tIns="45720" rIns="91440" bIns="45720" rtlCol="0" anchor="t">
            <a:normAutofit/>
          </a:bodyPr>
          <a:lstStyle/>
          <a:p>
            <a:r>
              <a:rPr lang="en-US" dirty="0"/>
              <a:t>Diffusion</a:t>
            </a:r>
          </a:p>
        </p:txBody>
      </p:sp>
      <p:sp>
        <p:nvSpPr>
          <p:cNvPr id="3" name="Text Placeholder 2">
            <a:extLst>
              <a:ext uri="{FF2B5EF4-FFF2-40B4-BE49-F238E27FC236}">
                <a16:creationId xmlns:a16="http://schemas.microsoft.com/office/drawing/2014/main" id="{F724AE68-B72F-0280-E65B-440ED4C962E4}"/>
              </a:ext>
            </a:extLst>
          </p:cNvPr>
          <p:cNvSpPr>
            <a:spLocks noGrp="1"/>
          </p:cNvSpPr>
          <p:nvPr>
            <p:ph type="body" sz="quarter" idx="11"/>
          </p:nvPr>
        </p:nvSpPr>
        <p:spPr/>
        <p:txBody>
          <a:bodyPr vert="horz" lIns="91440" tIns="45720" rIns="91440" bIns="45720" rtlCol="0" anchor="t">
            <a:normAutofit/>
          </a:bodyPr>
          <a:lstStyle/>
          <a:p>
            <a:r>
              <a:rPr lang="en-US" sz="2650" dirty="0"/>
              <a:t>The choice of distribution make a few things easy for us...</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05AA170-5FE7-D78D-7E94-049D5FEF3575}"/>
                  </a:ext>
                </a:extLst>
              </p:cNvPr>
              <p:cNvSpPr>
                <a:spLocks noGrp="1"/>
              </p:cNvSpPr>
              <p:nvPr>
                <p:ph type="body" sz="quarter" idx="12"/>
              </p:nvPr>
            </p:nvSpPr>
            <p:spPr>
              <a:xfrm>
                <a:off x="503659" y="1867010"/>
                <a:ext cx="11176000" cy="4759258"/>
              </a:xfrm>
            </p:spPr>
            <p:txBody>
              <a:bodyPr vert="horz" lIns="91440" tIns="45720" rIns="91440" bIns="45720" rtlCol="0" anchor="t">
                <a:normAutofit/>
              </a:bodyPr>
              <a:lstStyle/>
              <a:p>
                <a:pPr marL="380365" indent="-380365"/>
                <a:r>
                  <a:rPr lang="en-US" sz="1850" dirty="0"/>
                  <a:t>The amount of noise added at each step is define by a </a:t>
                </a:r>
                <a:r>
                  <a:rPr lang="en-US" sz="1850" b="1" i="1" dirty="0"/>
                  <a:t>variance schedule </a:t>
                </a:r>
                <a:r>
                  <a:rPr lang="en-US" sz="1850" dirty="0"/>
                  <a:t>(usually called </a:t>
                </a:r>
                <a14:m>
                  <m:oMath xmlns:m="http://schemas.openxmlformats.org/officeDocument/2006/math">
                    <m:r>
                      <a:rPr lang="en-GB" sz="1850" b="0" i="1" smtClean="0">
                        <a:latin typeface="Cambria Math" panose="02040503050406030204" pitchFamily="18" charset="0"/>
                      </a:rPr>
                      <m:t>𝛽</m:t>
                    </m:r>
                  </m:oMath>
                </a14:m>
                <a:r>
                  <a:rPr lang="en-US" sz="1850" dirty="0"/>
                  <a:t>):</a:t>
                </a:r>
                <a:endParaRPr lang="en-US" sz="1850" b="1" i="1" dirty="0"/>
              </a:p>
              <a:p>
                <a:pPr marL="304810" lvl="1" indent="0">
                  <a:buNone/>
                </a:pPr>
                <a:endParaRPr lang="en-US" dirty="0"/>
              </a:p>
              <a:p>
                <a:pPr marL="304810" lvl="1" indent="0">
                  <a:buNone/>
                </a:pPr>
                <a:endParaRPr lang="en-US" dirty="0"/>
              </a:p>
              <a:p>
                <a:pPr marL="304810" lvl="1" indent="0">
                  <a:buNone/>
                </a:pPr>
                <a:endParaRPr lang="en-US" dirty="0"/>
              </a:p>
              <a:p>
                <a:pPr marL="380365" indent="-380365"/>
                <a:r>
                  <a:rPr lang="en-US" sz="1850" dirty="0"/>
                  <a:t>A nice property of the normal distribution is that we can sample at an arbitrary time step in closed form using a neat trick.</a:t>
                </a:r>
              </a:p>
              <a:p>
                <a:pPr marL="380365" indent="-380365"/>
                <a:r>
                  <a:rPr lang="en-US" sz="1850" dirty="0"/>
                  <a:t>Essentially,</a:t>
                </a:r>
              </a:p>
              <a:p>
                <a:pPr marL="0" indent="0">
                  <a:buNone/>
                </a:pPr>
                <a14:m>
                  <m:oMathPara xmlns:m="http://schemas.openxmlformats.org/officeDocument/2006/math">
                    <m:oMathParaPr>
                      <m:jc m:val="centerGroup"/>
                    </m:oMathParaPr>
                    <m:oMath xmlns:m="http://schemas.openxmlformats.org/officeDocument/2006/math">
                      <m:sSub>
                        <m:sSubPr>
                          <m:ctrlPr>
                            <a:rPr lang="en-US" sz="1850" i="1" smtClean="0">
                              <a:latin typeface="Cambria Math" panose="02040503050406030204" pitchFamily="18" charset="0"/>
                            </a:rPr>
                          </m:ctrlPr>
                        </m:sSubPr>
                        <m:e>
                          <m:acc>
                            <m:accPr>
                              <m:chr m:val="̅"/>
                              <m:ctrlPr>
                                <a:rPr lang="en-US" sz="1850" i="1" smtClean="0">
                                  <a:latin typeface="Cambria Math" panose="02040503050406030204" pitchFamily="18" charset="0"/>
                                </a:rPr>
                              </m:ctrlPr>
                            </m:accPr>
                            <m:e>
                              <m:r>
                                <a:rPr lang="en-GB" sz="1850" b="1" i="1" smtClean="0">
                                  <a:latin typeface="Cambria Math" panose="02040503050406030204" pitchFamily="18" charset="0"/>
                                </a:rPr>
                                <m:t>𝒙</m:t>
                              </m:r>
                            </m:e>
                          </m:acc>
                        </m:e>
                        <m:sub>
                          <m:r>
                            <a:rPr lang="en-GB" sz="1850" b="0" i="1" smtClean="0">
                              <a:latin typeface="Cambria Math" panose="02040503050406030204" pitchFamily="18" charset="0"/>
                            </a:rPr>
                            <m:t>𝑡</m:t>
                          </m:r>
                        </m:sub>
                      </m:sSub>
                      <m:r>
                        <a:rPr lang="en-GB" sz="1850" b="0" i="1" smtClean="0">
                          <a:latin typeface="Cambria Math" panose="02040503050406030204" pitchFamily="18" charset="0"/>
                        </a:rPr>
                        <m:t>=</m:t>
                      </m:r>
                      <m:rad>
                        <m:radPr>
                          <m:degHide m:val="on"/>
                          <m:ctrlPr>
                            <a:rPr lang="en-GB" sz="1850" b="0" i="1" smtClean="0">
                              <a:latin typeface="Cambria Math" panose="02040503050406030204" pitchFamily="18" charset="0"/>
                            </a:rPr>
                          </m:ctrlPr>
                        </m:radPr>
                        <m:deg/>
                        <m:e>
                          <m:sSub>
                            <m:sSubPr>
                              <m:ctrlPr>
                                <a:rPr lang="en-GB" sz="1850" b="0" i="1" smtClean="0">
                                  <a:latin typeface="Cambria Math" panose="02040503050406030204" pitchFamily="18" charset="0"/>
                                </a:rPr>
                              </m:ctrlPr>
                            </m:sSubPr>
                            <m:e>
                              <m:acc>
                                <m:accPr>
                                  <m:chr m:val="̅"/>
                                  <m:ctrlPr>
                                    <a:rPr lang="en-GB" sz="1850" b="0" i="1" smtClean="0">
                                      <a:latin typeface="Cambria Math" panose="02040503050406030204" pitchFamily="18" charset="0"/>
                                    </a:rPr>
                                  </m:ctrlPr>
                                </m:accPr>
                                <m:e>
                                  <m:r>
                                    <a:rPr lang="en-GB" sz="1850" b="0" i="1" smtClean="0">
                                      <a:latin typeface="Cambria Math" panose="02040503050406030204" pitchFamily="18" charset="0"/>
                                    </a:rPr>
                                    <m:t>𝛼</m:t>
                                  </m:r>
                                </m:e>
                              </m:acc>
                            </m:e>
                            <m:sub>
                              <m:r>
                                <a:rPr lang="en-GB" sz="1850" b="0" i="1" smtClean="0">
                                  <a:latin typeface="Cambria Math" panose="02040503050406030204" pitchFamily="18" charset="0"/>
                                </a:rPr>
                                <m:t>𝑡</m:t>
                              </m:r>
                            </m:sub>
                          </m:sSub>
                        </m:e>
                      </m:rad>
                      <m:sSub>
                        <m:sSubPr>
                          <m:ctrlPr>
                            <a:rPr lang="en-GB" sz="1850" b="0" i="1" smtClean="0">
                              <a:latin typeface="Cambria Math" panose="02040503050406030204" pitchFamily="18" charset="0"/>
                            </a:rPr>
                          </m:ctrlPr>
                        </m:sSubPr>
                        <m:e>
                          <m:r>
                            <a:rPr lang="en-GB" sz="1850" b="1" i="1" smtClean="0">
                              <a:latin typeface="Cambria Math" panose="02040503050406030204" pitchFamily="18" charset="0"/>
                            </a:rPr>
                            <m:t>𝒙</m:t>
                          </m:r>
                        </m:e>
                        <m:sub>
                          <m:r>
                            <a:rPr lang="en-GB" sz="1850" b="0" i="1" smtClean="0">
                              <a:latin typeface="Cambria Math" panose="02040503050406030204" pitchFamily="18" charset="0"/>
                            </a:rPr>
                            <m:t>0</m:t>
                          </m:r>
                        </m:sub>
                      </m:sSub>
                      <m:r>
                        <a:rPr lang="en-GB" sz="1850" b="0" i="1" smtClean="0">
                          <a:latin typeface="Cambria Math" panose="02040503050406030204" pitchFamily="18" charset="0"/>
                        </a:rPr>
                        <m:t>+</m:t>
                      </m:r>
                      <m:rad>
                        <m:radPr>
                          <m:degHide m:val="on"/>
                          <m:ctrlPr>
                            <a:rPr lang="en-GB" sz="1850" b="0" i="1" smtClean="0">
                              <a:latin typeface="Cambria Math" panose="02040503050406030204" pitchFamily="18" charset="0"/>
                            </a:rPr>
                          </m:ctrlPr>
                        </m:radPr>
                        <m:deg/>
                        <m:e>
                          <m:r>
                            <a:rPr lang="en-GB" sz="1850" b="0" i="1" smtClean="0">
                              <a:latin typeface="Cambria Math" panose="02040503050406030204" pitchFamily="18" charset="0"/>
                            </a:rPr>
                            <m:t>1−</m:t>
                          </m:r>
                          <m:sSub>
                            <m:sSubPr>
                              <m:ctrlPr>
                                <a:rPr lang="en-GB" sz="1850" b="0" i="1" smtClean="0">
                                  <a:latin typeface="Cambria Math" panose="02040503050406030204" pitchFamily="18" charset="0"/>
                                </a:rPr>
                              </m:ctrlPr>
                            </m:sSubPr>
                            <m:e>
                              <m:acc>
                                <m:accPr>
                                  <m:chr m:val="̅"/>
                                  <m:ctrlPr>
                                    <a:rPr lang="en-GB" sz="1850" b="0" i="1" smtClean="0">
                                      <a:latin typeface="Cambria Math" panose="02040503050406030204" pitchFamily="18" charset="0"/>
                                    </a:rPr>
                                  </m:ctrlPr>
                                </m:accPr>
                                <m:e>
                                  <m:r>
                                    <a:rPr lang="en-GB" sz="1850" b="0" i="1" smtClean="0">
                                      <a:latin typeface="Cambria Math" panose="02040503050406030204" pitchFamily="18" charset="0"/>
                                    </a:rPr>
                                    <m:t>𝛼</m:t>
                                  </m:r>
                                </m:e>
                              </m:acc>
                            </m:e>
                            <m:sub>
                              <m:r>
                                <a:rPr lang="en-GB" sz="1850" b="0" i="1" smtClean="0">
                                  <a:latin typeface="Cambria Math" panose="02040503050406030204" pitchFamily="18" charset="0"/>
                                </a:rPr>
                                <m:t>𝑡</m:t>
                              </m:r>
                            </m:sub>
                          </m:sSub>
                        </m:e>
                      </m:rad>
                      <m:r>
                        <a:rPr lang="en-GB" sz="1850" b="1" i="1" smtClean="0">
                          <a:latin typeface="Cambria Math" panose="02040503050406030204" pitchFamily="18" charset="0"/>
                        </a:rPr>
                        <m:t>𝝐</m:t>
                      </m:r>
                    </m:oMath>
                  </m:oMathPara>
                </a14:m>
                <a:endParaRPr lang="en-US" sz="1850" dirty="0"/>
              </a:p>
              <a:p>
                <a:pPr marL="0" indent="0">
                  <a:buNone/>
                </a:pPr>
                <a:endParaRPr lang="en-US" sz="1850" dirty="0"/>
              </a:p>
              <a:p>
                <a:r>
                  <a:rPr lang="en-US" sz="1850" dirty="0"/>
                  <a:t>During the reverse sampling process, we then make use of similar tricks and about a page of </a:t>
                </a:r>
                <a:r>
                  <a:rPr lang="en-US" sz="1850" dirty="0" err="1"/>
                  <a:t>maths</a:t>
                </a:r>
                <a:r>
                  <a:rPr lang="en-US" sz="1850" dirty="0"/>
                  <a:t>, to say that </a:t>
                </a:r>
                <a:r>
                  <a:rPr lang="en-US" sz="1850" i="1" dirty="0"/>
                  <a:t>the mean of noise component at any given time step is</a:t>
                </a:r>
              </a:p>
              <a:p>
                <a:endParaRPr lang="en-US" sz="1850" i="1" dirty="0"/>
              </a:p>
              <a:p>
                <a:pPr marL="0" indent="0">
                  <a:buNone/>
                </a:pPr>
                <a14:m>
                  <m:oMathPara xmlns:m="http://schemas.openxmlformats.org/officeDocument/2006/math">
                    <m:oMathParaPr>
                      <m:jc m:val="centerGroup"/>
                    </m:oMathParaPr>
                    <m:oMath xmlns:m="http://schemas.openxmlformats.org/officeDocument/2006/math">
                      <m:sSub>
                        <m:sSubPr>
                          <m:ctrlPr>
                            <a:rPr lang="en-US" sz="1850" i="1" smtClean="0">
                              <a:latin typeface="Cambria Math" panose="02040503050406030204" pitchFamily="18" charset="0"/>
                            </a:rPr>
                          </m:ctrlPr>
                        </m:sSubPr>
                        <m:e>
                          <m:r>
                            <a:rPr lang="en-GB" sz="1850" b="1" i="1" smtClean="0">
                              <a:latin typeface="Cambria Math" panose="02040503050406030204" pitchFamily="18" charset="0"/>
                            </a:rPr>
                            <m:t>𝝁</m:t>
                          </m:r>
                        </m:e>
                        <m:sub>
                          <m:r>
                            <a:rPr lang="en-GB" sz="1850" b="0" i="1" smtClean="0">
                              <a:latin typeface="Cambria Math" panose="02040503050406030204" pitchFamily="18" charset="0"/>
                            </a:rPr>
                            <m:t>𝜃</m:t>
                          </m:r>
                        </m:sub>
                      </m:sSub>
                      <m:d>
                        <m:dPr>
                          <m:ctrlPr>
                            <a:rPr lang="en-GB" sz="1850" b="0" i="1" smtClean="0">
                              <a:latin typeface="Cambria Math" panose="02040503050406030204" pitchFamily="18" charset="0"/>
                            </a:rPr>
                          </m:ctrlPr>
                        </m:dPr>
                        <m:e>
                          <m:sSub>
                            <m:sSubPr>
                              <m:ctrlPr>
                                <a:rPr lang="en-GB" sz="1850" b="0" i="1" smtClean="0">
                                  <a:latin typeface="Cambria Math" panose="02040503050406030204" pitchFamily="18" charset="0"/>
                                </a:rPr>
                              </m:ctrlPr>
                            </m:sSubPr>
                            <m:e>
                              <m:r>
                                <a:rPr lang="en-GB" sz="1850" b="1" i="1" smtClean="0">
                                  <a:latin typeface="Cambria Math" panose="02040503050406030204" pitchFamily="18" charset="0"/>
                                </a:rPr>
                                <m:t>𝒙</m:t>
                              </m:r>
                            </m:e>
                            <m:sub>
                              <m:r>
                                <a:rPr lang="en-GB" sz="1850" b="0" i="1" smtClean="0">
                                  <a:latin typeface="Cambria Math" panose="02040503050406030204" pitchFamily="18" charset="0"/>
                                </a:rPr>
                                <m:t>𝑡</m:t>
                              </m:r>
                            </m:sub>
                          </m:sSub>
                          <m:r>
                            <a:rPr lang="en-GB" sz="1850" b="0" i="1" smtClean="0">
                              <a:latin typeface="Cambria Math" panose="02040503050406030204" pitchFamily="18" charset="0"/>
                            </a:rPr>
                            <m:t>,</m:t>
                          </m:r>
                          <m:r>
                            <a:rPr lang="en-GB" sz="1850" b="0" i="1" smtClean="0">
                              <a:latin typeface="Cambria Math" panose="02040503050406030204" pitchFamily="18" charset="0"/>
                            </a:rPr>
                            <m:t>𝑡</m:t>
                          </m:r>
                        </m:e>
                      </m:d>
                      <m:r>
                        <a:rPr lang="en-GB" sz="1850" b="0" i="1" smtClean="0">
                          <a:latin typeface="Cambria Math" panose="02040503050406030204" pitchFamily="18" charset="0"/>
                        </a:rPr>
                        <m:t>=</m:t>
                      </m:r>
                      <m:f>
                        <m:fPr>
                          <m:ctrlPr>
                            <a:rPr lang="en-GB" sz="1850" b="0" i="1" smtClean="0">
                              <a:latin typeface="Cambria Math" panose="02040503050406030204" pitchFamily="18" charset="0"/>
                            </a:rPr>
                          </m:ctrlPr>
                        </m:fPr>
                        <m:num>
                          <m:r>
                            <a:rPr lang="en-GB" sz="1850" b="0" i="1" smtClean="0">
                              <a:latin typeface="Cambria Math" panose="02040503050406030204" pitchFamily="18" charset="0"/>
                            </a:rPr>
                            <m:t>1</m:t>
                          </m:r>
                        </m:num>
                        <m:den>
                          <m:rad>
                            <m:radPr>
                              <m:degHide m:val="on"/>
                              <m:ctrlPr>
                                <a:rPr lang="en-GB" sz="1850" b="0" i="1" smtClean="0">
                                  <a:latin typeface="Cambria Math" panose="02040503050406030204" pitchFamily="18" charset="0"/>
                                </a:rPr>
                              </m:ctrlPr>
                            </m:radPr>
                            <m:deg/>
                            <m:e>
                              <m:sSub>
                                <m:sSubPr>
                                  <m:ctrlPr>
                                    <a:rPr lang="en-GB" sz="1850" b="0" i="1" smtClean="0">
                                      <a:latin typeface="Cambria Math" panose="02040503050406030204" pitchFamily="18" charset="0"/>
                                    </a:rPr>
                                  </m:ctrlPr>
                                </m:sSubPr>
                                <m:e>
                                  <m:r>
                                    <a:rPr lang="en-GB" sz="1850" b="0" i="1" smtClean="0">
                                      <a:latin typeface="Cambria Math" panose="02040503050406030204" pitchFamily="18" charset="0"/>
                                    </a:rPr>
                                    <m:t>𝛼</m:t>
                                  </m:r>
                                </m:e>
                                <m:sub>
                                  <m:r>
                                    <a:rPr lang="en-GB" sz="1850" b="0" i="1" smtClean="0">
                                      <a:latin typeface="Cambria Math" panose="02040503050406030204" pitchFamily="18" charset="0"/>
                                    </a:rPr>
                                    <m:t>𝑡</m:t>
                                  </m:r>
                                </m:sub>
                              </m:sSub>
                            </m:e>
                          </m:rad>
                        </m:den>
                      </m:f>
                      <m:d>
                        <m:dPr>
                          <m:ctrlPr>
                            <a:rPr lang="en-GB" sz="1850" b="0" i="1" smtClean="0">
                              <a:latin typeface="Cambria Math" panose="02040503050406030204" pitchFamily="18" charset="0"/>
                            </a:rPr>
                          </m:ctrlPr>
                        </m:dPr>
                        <m:e>
                          <m:sSub>
                            <m:sSubPr>
                              <m:ctrlPr>
                                <a:rPr lang="en-GB" sz="1850" b="0" i="1" smtClean="0">
                                  <a:latin typeface="Cambria Math" panose="02040503050406030204" pitchFamily="18" charset="0"/>
                                </a:rPr>
                              </m:ctrlPr>
                            </m:sSubPr>
                            <m:e>
                              <m:r>
                                <a:rPr lang="en-GB" sz="1850" b="1" i="1" smtClean="0">
                                  <a:latin typeface="Cambria Math" panose="02040503050406030204" pitchFamily="18" charset="0"/>
                                </a:rPr>
                                <m:t>𝒙</m:t>
                              </m:r>
                            </m:e>
                            <m:sub>
                              <m:r>
                                <a:rPr lang="en-GB" sz="1850" b="0" i="1" smtClean="0">
                                  <a:latin typeface="Cambria Math" panose="02040503050406030204" pitchFamily="18" charset="0"/>
                                </a:rPr>
                                <m:t>𝑡</m:t>
                              </m:r>
                            </m:sub>
                          </m:sSub>
                          <m:r>
                            <a:rPr lang="en-GB" sz="1850" b="0" i="1" smtClean="0">
                              <a:latin typeface="Cambria Math" panose="02040503050406030204" pitchFamily="18" charset="0"/>
                            </a:rPr>
                            <m:t>−</m:t>
                          </m:r>
                          <m:f>
                            <m:fPr>
                              <m:ctrlPr>
                                <a:rPr lang="en-GB" sz="1850" b="0" i="1" smtClean="0">
                                  <a:latin typeface="Cambria Math" panose="02040503050406030204" pitchFamily="18" charset="0"/>
                                </a:rPr>
                              </m:ctrlPr>
                            </m:fPr>
                            <m:num>
                              <m:sSub>
                                <m:sSubPr>
                                  <m:ctrlPr>
                                    <a:rPr lang="en-GB" sz="1850" b="0" i="1" smtClean="0">
                                      <a:latin typeface="Cambria Math" panose="02040503050406030204" pitchFamily="18" charset="0"/>
                                    </a:rPr>
                                  </m:ctrlPr>
                                </m:sSubPr>
                                <m:e>
                                  <m:r>
                                    <a:rPr lang="en-GB" sz="1850" b="0" i="1" smtClean="0">
                                      <a:latin typeface="Cambria Math" panose="02040503050406030204" pitchFamily="18" charset="0"/>
                                    </a:rPr>
                                    <m:t>𝛽</m:t>
                                  </m:r>
                                </m:e>
                                <m:sub>
                                  <m:r>
                                    <a:rPr lang="en-GB" sz="1850" b="0" i="1" smtClean="0">
                                      <a:latin typeface="Cambria Math" panose="02040503050406030204" pitchFamily="18" charset="0"/>
                                    </a:rPr>
                                    <m:t>𝑡</m:t>
                                  </m:r>
                                </m:sub>
                              </m:sSub>
                            </m:num>
                            <m:den>
                              <m:rad>
                                <m:radPr>
                                  <m:degHide m:val="on"/>
                                  <m:ctrlPr>
                                    <a:rPr lang="en-GB" sz="1850" b="0" i="1" smtClean="0">
                                      <a:latin typeface="Cambria Math" panose="02040503050406030204" pitchFamily="18" charset="0"/>
                                    </a:rPr>
                                  </m:ctrlPr>
                                </m:radPr>
                                <m:deg/>
                                <m:e>
                                  <m:r>
                                    <a:rPr lang="en-GB" sz="1850" b="0" i="1" smtClean="0">
                                      <a:latin typeface="Cambria Math" panose="02040503050406030204" pitchFamily="18" charset="0"/>
                                    </a:rPr>
                                    <m:t>1−</m:t>
                                  </m:r>
                                  <m:sSub>
                                    <m:sSubPr>
                                      <m:ctrlPr>
                                        <a:rPr lang="en-GB" sz="1850" b="0" i="1" smtClean="0">
                                          <a:latin typeface="Cambria Math" panose="02040503050406030204" pitchFamily="18" charset="0"/>
                                        </a:rPr>
                                      </m:ctrlPr>
                                    </m:sSubPr>
                                    <m:e>
                                      <m:acc>
                                        <m:accPr>
                                          <m:chr m:val="̅"/>
                                          <m:ctrlPr>
                                            <a:rPr lang="en-GB" sz="1850" b="0" i="1" smtClean="0">
                                              <a:latin typeface="Cambria Math" panose="02040503050406030204" pitchFamily="18" charset="0"/>
                                            </a:rPr>
                                          </m:ctrlPr>
                                        </m:accPr>
                                        <m:e>
                                          <m:r>
                                            <a:rPr lang="en-GB" sz="1850" b="0" i="1" smtClean="0">
                                              <a:latin typeface="Cambria Math" panose="02040503050406030204" pitchFamily="18" charset="0"/>
                                            </a:rPr>
                                            <m:t>𝛼</m:t>
                                          </m:r>
                                        </m:e>
                                      </m:acc>
                                    </m:e>
                                    <m:sub>
                                      <m:r>
                                        <a:rPr lang="en-GB" sz="1850" b="0" i="1" smtClean="0">
                                          <a:latin typeface="Cambria Math" panose="02040503050406030204" pitchFamily="18" charset="0"/>
                                        </a:rPr>
                                        <m:t>𝑡</m:t>
                                      </m:r>
                                    </m:sub>
                                  </m:sSub>
                                </m:e>
                              </m:rad>
                            </m:den>
                          </m:f>
                          <m:sSub>
                            <m:sSubPr>
                              <m:ctrlPr>
                                <a:rPr lang="en-GB" sz="1850" b="0" i="1" smtClean="0">
                                  <a:latin typeface="Cambria Math" panose="02040503050406030204" pitchFamily="18" charset="0"/>
                                </a:rPr>
                              </m:ctrlPr>
                            </m:sSubPr>
                            <m:e>
                              <m:r>
                                <a:rPr lang="en-GB" sz="1850" b="1" i="1" smtClean="0">
                                  <a:latin typeface="Cambria Math" panose="02040503050406030204" pitchFamily="18" charset="0"/>
                                </a:rPr>
                                <m:t>𝝐</m:t>
                              </m:r>
                            </m:e>
                            <m:sub>
                              <m:r>
                                <a:rPr lang="en-GB" sz="1850" b="0" i="1" smtClean="0">
                                  <a:latin typeface="Cambria Math" panose="02040503050406030204" pitchFamily="18" charset="0"/>
                                </a:rPr>
                                <m:t>𝜃</m:t>
                              </m:r>
                            </m:sub>
                          </m:sSub>
                          <m:r>
                            <a:rPr lang="en-GB" sz="1850" b="0" i="1" smtClean="0">
                              <a:latin typeface="Cambria Math" panose="02040503050406030204" pitchFamily="18" charset="0"/>
                            </a:rPr>
                            <m:t>(</m:t>
                          </m:r>
                          <m:sSub>
                            <m:sSubPr>
                              <m:ctrlPr>
                                <a:rPr lang="en-GB" sz="1850" b="0" i="1" smtClean="0">
                                  <a:latin typeface="Cambria Math" panose="02040503050406030204" pitchFamily="18" charset="0"/>
                                </a:rPr>
                              </m:ctrlPr>
                            </m:sSubPr>
                            <m:e>
                              <m:r>
                                <a:rPr lang="en-GB" sz="1850" b="1" i="1" smtClean="0">
                                  <a:latin typeface="Cambria Math" panose="02040503050406030204" pitchFamily="18" charset="0"/>
                                </a:rPr>
                                <m:t>𝒙</m:t>
                              </m:r>
                            </m:e>
                            <m:sub>
                              <m:r>
                                <a:rPr lang="en-GB" sz="1850" b="0" i="1" smtClean="0">
                                  <a:latin typeface="Cambria Math" panose="02040503050406030204" pitchFamily="18" charset="0"/>
                                </a:rPr>
                                <m:t>𝑡</m:t>
                              </m:r>
                            </m:sub>
                          </m:sSub>
                          <m:r>
                            <a:rPr lang="en-GB" sz="1850" b="0" i="1" smtClean="0">
                              <a:latin typeface="Cambria Math" panose="02040503050406030204" pitchFamily="18" charset="0"/>
                            </a:rPr>
                            <m:t>,</m:t>
                          </m:r>
                          <m:r>
                            <a:rPr lang="en-GB" sz="1850" b="0" i="1" smtClean="0">
                              <a:latin typeface="Cambria Math" panose="02040503050406030204" pitchFamily="18" charset="0"/>
                            </a:rPr>
                            <m:t>𝑡</m:t>
                          </m:r>
                          <m:r>
                            <a:rPr lang="en-GB" sz="1850" b="0" i="1" smtClean="0">
                              <a:latin typeface="Cambria Math" panose="02040503050406030204" pitchFamily="18" charset="0"/>
                            </a:rPr>
                            <m:t>)</m:t>
                          </m:r>
                        </m:e>
                      </m:d>
                    </m:oMath>
                  </m:oMathPara>
                </a14:m>
                <a:endParaRPr lang="en-US" sz="1850" dirty="0"/>
              </a:p>
            </p:txBody>
          </p:sp>
        </mc:Choice>
        <mc:Fallback xmlns="">
          <p:sp>
            <p:nvSpPr>
              <p:cNvPr id="4" name="Text Placeholder 3">
                <a:extLst>
                  <a:ext uri="{FF2B5EF4-FFF2-40B4-BE49-F238E27FC236}">
                    <a16:creationId xmlns:a16="http://schemas.microsoft.com/office/drawing/2014/main" id="{605AA170-5FE7-D78D-7E94-049D5FEF3575}"/>
                  </a:ext>
                </a:extLst>
              </p:cNvPr>
              <p:cNvSpPr>
                <a:spLocks noGrp="1" noRot="1" noChangeAspect="1" noMove="1" noResize="1" noEditPoints="1" noAdjustHandles="1" noChangeArrowheads="1" noChangeShapeType="1" noTextEdit="1"/>
              </p:cNvSpPr>
              <p:nvPr>
                <p:ph type="body" sz="quarter" idx="12"/>
              </p:nvPr>
            </p:nvSpPr>
            <p:spPr>
              <a:xfrm>
                <a:off x="503659" y="1867010"/>
                <a:ext cx="11176000" cy="4759258"/>
              </a:xfrm>
              <a:blipFill>
                <a:blip r:embed="rId2"/>
                <a:stretch>
                  <a:fillRect l="-114" t="-798" r="-5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C671A8-EF08-C51B-6435-D2B88B9B224A}"/>
              </a:ext>
            </a:extLst>
          </p:cNvPr>
          <p:cNvPicPr>
            <a:picLocks noChangeAspect="1"/>
          </p:cNvPicPr>
          <p:nvPr/>
        </p:nvPicPr>
        <p:blipFill>
          <a:blip r:embed="rId3"/>
          <a:stretch>
            <a:fillRect/>
          </a:stretch>
        </p:blipFill>
        <p:spPr>
          <a:xfrm>
            <a:off x="2205459" y="2366980"/>
            <a:ext cx="7772400" cy="445551"/>
          </a:xfrm>
          <a:prstGeom prst="rect">
            <a:avLst/>
          </a:prstGeom>
        </p:spPr>
      </p:pic>
    </p:spTree>
    <p:extLst>
      <p:ext uri="{BB962C8B-B14F-4D97-AF65-F5344CB8AC3E}">
        <p14:creationId xmlns:p14="http://schemas.microsoft.com/office/powerpoint/2010/main" val="4020344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8C2CF9-9D8D-AA3D-D247-31660772279A}"/>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F20B96E2-EF18-AA70-6FDC-DDC855AF07F1}"/>
              </a:ext>
            </a:extLst>
          </p:cNvPr>
          <p:cNvSpPr>
            <a:spLocks noGrp="1"/>
          </p:cNvSpPr>
          <p:nvPr>
            <p:ph type="body" sz="quarter" idx="11"/>
          </p:nvPr>
        </p:nvSpPr>
        <p:spPr/>
        <p:txBody>
          <a:bodyPr/>
          <a:lstStyle/>
          <a:p>
            <a:r>
              <a:rPr lang="en-US" dirty="0"/>
              <a:t>What does this mean?</a:t>
            </a:r>
          </a:p>
        </p:txBody>
      </p:sp>
      <p:sp>
        <p:nvSpPr>
          <p:cNvPr id="4" name="Text Placeholder 3">
            <a:extLst>
              <a:ext uri="{FF2B5EF4-FFF2-40B4-BE49-F238E27FC236}">
                <a16:creationId xmlns:a16="http://schemas.microsoft.com/office/drawing/2014/main" id="{90262894-C1BE-BDDC-2817-C8DE7A39F048}"/>
              </a:ext>
            </a:extLst>
          </p:cNvPr>
          <p:cNvSpPr>
            <a:spLocks noGrp="1"/>
          </p:cNvSpPr>
          <p:nvPr>
            <p:ph type="body" sz="quarter" idx="12"/>
          </p:nvPr>
        </p:nvSpPr>
        <p:spPr/>
        <p:txBody>
          <a:bodyPr/>
          <a:lstStyle/>
          <a:p>
            <a:r>
              <a:rPr lang="en-US" dirty="0"/>
              <a:t>We now know that we can simply take a random image, and add an amount of noise according to our variance schedule.</a:t>
            </a:r>
          </a:p>
          <a:p>
            <a:r>
              <a:rPr lang="en-US" dirty="0"/>
              <a:t>Instead of having our model predict exactly what the image is (i.e. denoise in one step), we have the model predict the amount of noise added at a particular timestep.</a:t>
            </a:r>
          </a:p>
          <a:p>
            <a:r>
              <a:rPr lang="en-US" dirty="0"/>
              <a:t>We then subtract this noise from the image, resulting in a slightly less noisy image.</a:t>
            </a:r>
          </a:p>
          <a:p>
            <a:r>
              <a:rPr lang="en-US" dirty="0"/>
              <a:t>During training, we are ensuring that the model pays very careful attention to when only a very little amount of noise is added, and takes small steps, whereas when much noise is added, we want to model to take bigger steps.</a:t>
            </a:r>
          </a:p>
          <a:p>
            <a:r>
              <a:rPr lang="en-US" dirty="0"/>
              <a:t>During sample, when we subtract noise from the image, we reinsert the less noisy image back into the model and repeat the process for a certain number of steps.</a:t>
            </a:r>
          </a:p>
        </p:txBody>
      </p:sp>
    </p:spTree>
    <p:extLst>
      <p:ext uri="{BB962C8B-B14F-4D97-AF65-F5344CB8AC3E}">
        <p14:creationId xmlns:p14="http://schemas.microsoft.com/office/powerpoint/2010/main" val="296677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diffusion…again…</a:t>
            </a:r>
          </a:p>
        </p:txBody>
      </p:sp>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3"/>
          <a:stretch>
            <a:fillRect/>
          </a:stretch>
        </p:blipFill>
        <p:spPr>
          <a:xfrm>
            <a:off x="496990" y="2033760"/>
            <a:ext cx="11182669" cy="2790479"/>
          </a:xfrm>
          <a:prstGeom prst="rect">
            <a:avLst/>
          </a:prstGeom>
        </p:spPr>
      </p:pic>
    </p:spTree>
    <p:extLst>
      <p:ext uri="{BB962C8B-B14F-4D97-AF65-F5344CB8AC3E}">
        <p14:creationId xmlns:p14="http://schemas.microsoft.com/office/powerpoint/2010/main" val="42667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 now…</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26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55664-231E-7AE6-E4E4-E79C05B33685}"/>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1E425D8-F025-446E-6F1B-F2B8BB8E16A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6622A3F7-4968-A5FE-DDC7-3257C74094DC}"/>
              </a:ext>
            </a:extLst>
          </p:cNvPr>
          <p:cNvSpPr>
            <a:spLocks noGrp="1"/>
          </p:cNvSpPr>
          <p:nvPr>
            <p:ph type="body" sz="quarter" idx="12"/>
          </p:nvPr>
        </p:nvSpPr>
        <p:spPr/>
        <p:txBody>
          <a:bodyPr/>
          <a:lstStyle/>
          <a:p>
            <a:r>
              <a:rPr lang="en-US" dirty="0"/>
              <a:t>If we plot the distribution in the previous slide, we get a Gaussian distribution (roughly)</a:t>
            </a:r>
          </a:p>
        </p:txBody>
      </p:sp>
      <p:pic>
        <p:nvPicPr>
          <p:cNvPr id="5" name="Picture 4">
            <a:extLst>
              <a:ext uri="{FF2B5EF4-FFF2-40B4-BE49-F238E27FC236}">
                <a16:creationId xmlns:a16="http://schemas.microsoft.com/office/drawing/2014/main" id="{30119055-50C6-D78C-89AF-4BE8286A506C}"/>
              </a:ext>
            </a:extLst>
          </p:cNvPr>
          <p:cNvPicPr>
            <a:picLocks noChangeAspect="1"/>
          </p:cNvPicPr>
          <p:nvPr/>
        </p:nvPicPr>
        <p:blipFill>
          <a:blip r:embed="rId2"/>
          <a:stretch>
            <a:fillRect/>
          </a:stretch>
        </p:blipFill>
        <p:spPr>
          <a:xfrm>
            <a:off x="2205459" y="2408012"/>
            <a:ext cx="7772400" cy="3303980"/>
          </a:xfrm>
          <a:prstGeom prst="rect">
            <a:avLst/>
          </a:prstGeom>
        </p:spPr>
      </p:pic>
    </p:spTree>
    <p:extLst>
      <p:ext uri="{BB962C8B-B14F-4D97-AF65-F5344CB8AC3E}">
        <p14:creationId xmlns:p14="http://schemas.microsoft.com/office/powerpoint/2010/main" val="373233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4929D-59F5-0391-A6DE-11B165035919}"/>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041A1AFD-E1A0-03D2-6E47-803C352A2004}"/>
              </a:ext>
            </a:extLst>
          </p:cNvPr>
          <p:cNvSpPr>
            <a:spLocks noGrp="1"/>
          </p:cNvSpPr>
          <p:nvPr>
            <p:ph type="body" sz="quarter" idx="11"/>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1DCE2F74-6E09-EBC1-462D-570EE5239DD0}"/>
              </a:ext>
            </a:extLst>
          </p:cNvPr>
          <p:cNvSpPr>
            <a:spLocks noGrp="1"/>
          </p:cNvSpPr>
          <p:nvPr>
            <p:ph type="body" sz="quarter" idx="12"/>
          </p:nvPr>
        </p:nvSpPr>
        <p:spPr/>
        <p:txBody>
          <a:bodyPr/>
          <a:lstStyle/>
          <a:p>
            <a:r>
              <a:rPr lang="en-US" dirty="0"/>
              <a:t>Instead of charge density, we can look at how likely the value of something is</a:t>
            </a:r>
          </a:p>
          <a:p>
            <a:r>
              <a:rPr lang="en-US" dirty="0"/>
              <a:t>This probability density distribution shows the height of human males:</a:t>
            </a:r>
          </a:p>
        </p:txBody>
      </p:sp>
      <p:pic>
        <p:nvPicPr>
          <p:cNvPr id="5" name="Picture 4">
            <a:extLst>
              <a:ext uri="{FF2B5EF4-FFF2-40B4-BE49-F238E27FC236}">
                <a16:creationId xmlns:a16="http://schemas.microsoft.com/office/drawing/2014/main" id="{4FFDC192-2A36-E9EA-676A-79815CB05E34}"/>
              </a:ext>
            </a:extLst>
          </p:cNvPr>
          <p:cNvPicPr>
            <a:picLocks noChangeAspect="1"/>
          </p:cNvPicPr>
          <p:nvPr/>
        </p:nvPicPr>
        <p:blipFill>
          <a:blip r:embed="rId2"/>
          <a:stretch>
            <a:fillRect/>
          </a:stretch>
        </p:blipFill>
        <p:spPr>
          <a:xfrm>
            <a:off x="2205459" y="2964932"/>
            <a:ext cx="7772400" cy="2747060"/>
          </a:xfrm>
          <a:prstGeom prst="rect">
            <a:avLst/>
          </a:prstGeom>
        </p:spPr>
      </p:pic>
    </p:spTree>
    <p:extLst>
      <p:ext uri="{BB962C8B-B14F-4D97-AF65-F5344CB8AC3E}">
        <p14:creationId xmlns:p14="http://schemas.microsoft.com/office/powerpoint/2010/main" val="418622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0C561-3D9B-93B3-91D4-56A109B39C8E}"/>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7B281DD-414E-476B-C888-49F329419653}"/>
              </a:ext>
            </a:extLst>
          </p:cNvPr>
          <p:cNvSpPr>
            <a:spLocks noGrp="1"/>
          </p:cNvSpPr>
          <p:nvPr>
            <p:ph type="body" sz="quarter" idx="11"/>
          </p:nvPr>
        </p:nvSpPr>
        <p:spPr/>
        <p:txBody>
          <a:bodyPr/>
          <a:lstStyle/>
          <a:p>
            <a:r>
              <a:rPr lang="en-US" dirty="0"/>
              <a:t>Generating new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A8855A7-F94D-DC1B-DF7D-DD29FB55D858}"/>
                  </a:ext>
                </a:extLst>
              </p:cNvPr>
              <p:cNvSpPr>
                <a:spLocks noGrp="1"/>
              </p:cNvSpPr>
              <p:nvPr>
                <p:ph type="body" sz="quarter" idx="12"/>
              </p:nvPr>
            </p:nvSpPr>
            <p:spPr/>
            <p:txBody>
              <a:bodyPr/>
              <a:lstStyle/>
              <a:p>
                <a:r>
                  <a:rPr lang="en-US" dirty="0"/>
                  <a:t>Suppose now we want to generate new examples</a:t>
                </a:r>
              </a:p>
              <a:p>
                <a:r>
                  <a:rPr lang="en-US" dirty="0"/>
                  <a:t>One idea might be to just draw randomly from this distribution.</a:t>
                </a:r>
              </a:p>
              <a:p>
                <a:r>
                  <a:rPr lang="en-US" dirty="0"/>
                  <a:t>If the distribution is simple (such as a Gaussian), this is easy because we can write down the exact form of the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𝜎</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sup>
                      </m:sSup>
                    </m:oMath>
                  </m:oMathPara>
                </a14:m>
                <a:endParaRPr lang="en-US" dirty="0"/>
              </a:p>
              <a:p>
                <a:endParaRPr lang="en-US" dirty="0"/>
              </a:p>
              <a:p>
                <a:r>
                  <a:rPr lang="en-US" dirty="0"/>
                  <a:t>So if we know the mean, </a:t>
                </a:r>
                <a14:m>
                  <m:oMath xmlns:m="http://schemas.openxmlformats.org/officeDocument/2006/math">
                    <m:r>
                      <a:rPr lang="en-GB" b="0" i="1" smtClean="0">
                        <a:latin typeface="Cambria Math" panose="02040503050406030204" pitchFamily="18" charset="0"/>
                      </a:rPr>
                      <m:t>𝜇</m:t>
                    </m:r>
                  </m:oMath>
                </a14:m>
                <a:r>
                  <a:rPr lang="en-US" dirty="0"/>
                  <a:t>, and the standard deviation, </a:t>
                </a:r>
                <a14:m>
                  <m:oMath xmlns:m="http://schemas.openxmlformats.org/officeDocument/2006/math">
                    <m:r>
                      <a:rPr lang="en-GB" b="0" i="1" smtClean="0">
                        <a:latin typeface="Cambria Math" panose="02040503050406030204" pitchFamily="18" charset="0"/>
                      </a:rPr>
                      <m:t>𝜎</m:t>
                    </m:r>
                  </m:oMath>
                </a14:m>
                <a:r>
                  <a:rPr lang="en-US" dirty="0"/>
                  <a:t>, then we can use some well-known (and very fast) algorithms for drawing from this distribution.</a:t>
                </a:r>
              </a:p>
            </p:txBody>
          </p:sp>
        </mc:Choice>
        <mc:Fallback xmlns="">
          <p:sp>
            <p:nvSpPr>
              <p:cNvPr id="4" name="Text Placeholder 3">
                <a:extLst>
                  <a:ext uri="{FF2B5EF4-FFF2-40B4-BE49-F238E27FC236}">
                    <a16:creationId xmlns:a16="http://schemas.microsoft.com/office/drawing/2014/main" id="{6A8855A7-F94D-DC1B-DF7D-DD29FB55D85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103288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49DAE-8200-9793-E94E-40B9EC2DBD6C}"/>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A0E2E72-02EA-B709-262E-19744D1C9BEF}"/>
              </a:ext>
            </a:extLst>
          </p:cNvPr>
          <p:cNvSpPr>
            <a:spLocks noGrp="1"/>
          </p:cNvSpPr>
          <p:nvPr>
            <p:ph type="body" sz="quarter" idx="11"/>
          </p:nvPr>
        </p:nvSpPr>
        <p:spPr/>
        <p:txBody>
          <a:bodyPr/>
          <a:lstStyle/>
          <a:p>
            <a:r>
              <a:rPr lang="en-US" dirty="0"/>
              <a:t>The training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BF3D10B-A49B-2A7A-705C-5DB7CD5DD6B8}"/>
                  </a:ext>
                </a:extLst>
              </p:cNvPr>
              <p:cNvSpPr>
                <a:spLocks noGrp="1"/>
              </p:cNvSpPr>
              <p:nvPr>
                <p:ph type="body" sz="quarter" idx="12"/>
              </p:nvPr>
            </p:nvSpPr>
            <p:spPr/>
            <p:txBody>
              <a:bodyPr/>
              <a:lstStyle/>
              <a:p>
                <a:r>
                  <a:rPr lang="en-US" dirty="0"/>
                  <a:t>In our previous example, we gathered the heights of people and plotted the distribution.</a:t>
                </a:r>
              </a:p>
              <a:p>
                <a:r>
                  <a:rPr lang="en-US" dirty="0"/>
                  <a:t>In doing so, we also calculated the mean and standard deviation.</a:t>
                </a:r>
              </a:p>
              <a:p>
                <a:r>
                  <a:rPr lang="en-US" dirty="0"/>
                  <a:t>Our “model” can therefore be captured by only two pieces of information: </a:t>
                </a:r>
                <a14:m>
                  <m:oMath xmlns:m="http://schemas.openxmlformats.org/officeDocument/2006/math">
                    <m:r>
                      <a:rPr lang="en-GB" b="0" i="1" smtClean="0">
                        <a:latin typeface="Cambria Math" panose="02040503050406030204" pitchFamily="18" charset="0"/>
                      </a:rPr>
                      <m:t>𝜇</m:t>
                    </m:r>
                  </m:oMath>
                </a14:m>
                <a:r>
                  <a:rPr lang="en-US" dirty="0"/>
                  <a:t> and </a:t>
                </a:r>
                <a14:m>
                  <m:oMath xmlns:m="http://schemas.openxmlformats.org/officeDocument/2006/math">
                    <m:r>
                      <a:rPr lang="en-GB" b="0" i="1" smtClean="0">
                        <a:latin typeface="Cambria Math" panose="02040503050406030204" pitchFamily="18" charset="0"/>
                      </a:rPr>
                      <m:t>𝜎</m:t>
                    </m:r>
                  </m:oMath>
                </a14:m>
                <a:r>
                  <a:rPr lang="en-US" dirty="0"/>
                  <a:t>.</a:t>
                </a:r>
              </a:p>
              <a:p>
                <a:r>
                  <a:rPr lang="en-US" dirty="0"/>
                  <a:t>This gathered data was the “training data”.</a:t>
                </a:r>
              </a:p>
              <a:p>
                <a:r>
                  <a:rPr lang="en-US" dirty="0"/>
                  <a:t>We fit a model to this data.</a:t>
                </a:r>
              </a:p>
              <a:p>
                <a:r>
                  <a:rPr lang="en-US" dirty="0"/>
                  <a:t>We can use this model to generate new examples of heights.</a:t>
                </a:r>
              </a:p>
              <a:p>
                <a:endParaRPr lang="en-US" dirty="0"/>
              </a:p>
              <a:p>
                <a:pPr marL="0" indent="0">
                  <a:buNone/>
                </a:pPr>
                <a:r>
                  <a:rPr lang="en-US" dirty="0"/>
                  <a:t>But what if the distributions are more complicated…</a:t>
                </a:r>
              </a:p>
            </p:txBody>
          </p:sp>
        </mc:Choice>
        <mc:Fallback xmlns="">
          <p:sp>
            <p:nvSpPr>
              <p:cNvPr id="4" name="Text Placeholder 3">
                <a:extLst>
                  <a:ext uri="{FF2B5EF4-FFF2-40B4-BE49-F238E27FC236}">
                    <a16:creationId xmlns:a16="http://schemas.microsoft.com/office/drawing/2014/main" id="{1BF3D10B-A49B-2A7A-705C-5DB7CD5DD6B8}"/>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54" t="-949"/>
                </a:stretch>
              </a:blipFill>
            </p:spPr>
            <p:txBody>
              <a:bodyPr/>
              <a:lstStyle/>
              <a:p>
                <a:r>
                  <a:rPr lang="en-US">
                    <a:noFill/>
                  </a:rPr>
                  <a:t> </a:t>
                </a:r>
              </a:p>
            </p:txBody>
          </p:sp>
        </mc:Fallback>
      </mc:AlternateContent>
    </p:spTree>
    <p:extLst>
      <p:ext uri="{BB962C8B-B14F-4D97-AF65-F5344CB8AC3E}">
        <p14:creationId xmlns:p14="http://schemas.microsoft.com/office/powerpoint/2010/main" val="206617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7813D1-85D5-5200-2D89-0D8B62760319}"/>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AB62C377-7B78-4841-0BD3-6E210BC2F496}"/>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B2D5148-6D73-A896-FD05-E55982FC7ED5}"/>
              </a:ext>
            </a:extLst>
          </p:cNvPr>
          <p:cNvSpPr>
            <a:spLocks noGrp="1"/>
          </p:cNvSpPr>
          <p:nvPr>
            <p:ph type="body" sz="quarter" idx="12"/>
          </p:nvPr>
        </p:nvSpPr>
        <p:spPr>
          <a:xfrm>
            <a:off x="503659" y="1867010"/>
            <a:ext cx="4864407" cy="3994529"/>
          </a:xfrm>
        </p:spPr>
        <p:txBody>
          <a:bodyPr/>
          <a:lstStyle/>
          <a:p>
            <a:r>
              <a:rPr lang="en-US" dirty="0"/>
              <a:t>Here is a plot of the height and weight distributions of cats and dogs</a:t>
            </a:r>
          </a:p>
          <a:p>
            <a:endParaRPr lang="en-US" dirty="0"/>
          </a:p>
          <a:p>
            <a:r>
              <a:rPr lang="en-US" dirty="0"/>
              <a:t>Cats are typically smaller and lighter than dogs</a:t>
            </a:r>
          </a:p>
          <a:p>
            <a:endParaRPr lang="en-US" dirty="0"/>
          </a:p>
          <a:p>
            <a:r>
              <a:rPr lang="en-US" dirty="0"/>
              <a:t>We don’t really see much variety in the size and shapes of cat, but dogs can vary quite a lot!</a:t>
            </a:r>
          </a:p>
        </p:txBody>
      </p:sp>
      <p:pic>
        <p:nvPicPr>
          <p:cNvPr id="5" name="Picture 4">
            <a:extLst>
              <a:ext uri="{FF2B5EF4-FFF2-40B4-BE49-F238E27FC236}">
                <a16:creationId xmlns:a16="http://schemas.microsoft.com/office/drawing/2014/main" id="{73D9F4C4-07BF-BA1B-5D19-41CFB977D945}"/>
              </a:ext>
            </a:extLst>
          </p:cNvPr>
          <p:cNvPicPr>
            <a:picLocks noChangeAspect="1"/>
          </p:cNvPicPr>
          <p:nvPr/>
        </p:nvPicPr>
        <p:blipFill>
          <a:blip r:embed="rId2"/>
          <a:stretch>
            <a:fillRect/>
          </a:stretch>
        </p:blipFill>
        <p:spPr>
          <a:xfrm>
            <a:off x="5794410" y="1146008"/>
            <a:ext cx="5974455" cy="4565984"/>
          </a:xfrm>
          <a:prstGeom prst="rect">
            <a:avLst/>
          </a:prstGeom>
        </p:spPr>
      </p:pic>
    </p:spTree>
    <p:extLst>
      <p:ext uri="{BB962C8B-B14F-4D97-AF65-F5344CB8AC3E}">
        <p14:creationId xmlns:p14="http://schemas.microsoft.com/office/powerpoint/2010/main" val="114586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5745</TotalTime>
  <Words>2544</Words>
  <Application>Microsoft Macintosh PowerPoint</Application>
  <PresentationFormat>Widescreen</PresentationFormat>
  <Paragraphs>332</Paragraphs>
  <Slides>45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Aptos</vt:lpstr>
      <vt:lpstr>Aptos Display</vt:lpstr>
      <vt:lpstr>Arial</vt:lpstr>
      <vt:lpstr>Avenir Book</vt:lpstr>
      <vt:lpstr>Avenir Heavy</vt:lpstr>
      <vt:lpstr>Calibri</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7</cp:revision>
  <dcterms:created xsi:type="dcterms:W3CDTF">2024-05-17T09:02:25Z</dcterms:created>
  <dcterms:modified xsi:type="dcterms:W3CDTF">2024-06-08T09:37:36Z</dcterms:modified>
</cp:coreProperties>
</file>